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C2694D-A925-41D6-A353-1EF70BD73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BDBB8B-3657-4C27-8C68-D7B89166B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0012E0-4801-463C-9380-64BCD58E8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FAF5F6-064F-42BE-83C7-70DF8DE1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F4B39F-9470-496E-BF74-E0384F2F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765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608765-45C6-4800-872B-EB8C7AFB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794561-4163-4584-8749-88750E780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513751-0FD5-4DBD-8CFF-26155DF3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FD6691-162D-41A9-98D8-DC765EAD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944F4A-FF37-47E2-BA51-BF5EDD92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93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639233D-5CA0-4048-B673-A6809A09D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B3CFB7F-5BE4-495A-81AB-F385C9314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DD4A7C-42E6-4A3B-A458-A8E44BAA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86EFB6-C42C-4986-905B-017165F6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33DF1E-EE4D-4780-AAAC-85AA4D44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90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B3651F-7C54-4AB2-99FC-479950C0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7A86F7-DC4C-4AC8-BB17-F60D9EF6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C1F6FF-5724-4291-BE78-C25E2B36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22BF3B-B432-4E62-979C-B04BA0CA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2F5689-CB3E-49FA-BA04-B8015E23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80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B859EF-C6A1-43B7-AF3B-E0093C30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E872EB-C5CD-4EA7-BFD0-F41DEB8CC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9893F3-B8E3-403C-8BA6-876B0C79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4D2763-2DDB-4F27-90C1-7F1F96FB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81E920-E738-4918-B995-91B21611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92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5E7A9F-111B-4E45-8359-FAD75BD9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2B6E0-F533-4EEC-880D-E35283B2F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7D9557-6458-45FE-89A4-8F0A6AB28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CA9E87A-73EA-440A-BAF7-17E0E6B1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7920FD-634D-46F9-B77F-9B5906C5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8E21A2-FD27-47EB-A78D-181D3576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4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49C22E-F04E-48CD-BB70-7C36771CA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48219A-6DC5-4EB3-B388-16051D725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A15016-41FB-4955-9DC3-A0406F311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A36E002-6B92-4ED0-9179-5D734E9E0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751F15-AB4F-439B-BFDF-2B83D3755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F2C65C3-C318-497F-B0B2-CA34BB54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0C659F1-EB8C-425E-ADBD-15540905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932C70B-5B99-4C39-811E-2203ADB5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5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065B0C-F8C8-4A88-8867-E7947E93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BA5BDAF-B40B-403F-B8FC-5656ED35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AE5F2A1-DCE7-4F5B-A652-BE2914F3E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320DFCB-1727-462C-B9B3-BB9F32E0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54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7A12C3B-40A0-4752-8EE5-E0412C5C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E35C8EE-8E64-450A-80C5-7CAD2A28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0C35190-C28A-4A39-A625-F748BB82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38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0A2B4D-36BB-4221-BB58-BF398FD32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134B9E-9806-4638-B9C4-E5C69F06B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3E18299-4CA9-4A2F-BC7C-D4879FC23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E47508-39C7-4BCA-A4E6-9121C66F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B26938-B7DA-47B1-B866-463E176A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45A0B9-7628-4DF8-8F01-483CECF5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31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F11798-4B9E-40B2-8301-8FE5AFA47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68F1E38-FBE4-44E3-AAF1-51D1DDB2B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202E47B-7CF8-4747-9454-248478D7E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7337F3-B1AB-499A-93CE-1D375621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CFF06D9-19EB-448C-8CFB-0A6F7FEC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9F24D6-D554-40DC-B2BA-1DB4F162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5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FB81D99-4DEC-4573-A8D6-1447EBDC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9358F1-9A3A-4E54-A96E-F6A87B2CE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F4FD06-D846-4CFB-9B9A-F037FA9E9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9D3B7-87A7-41B4-AC4F-17F75547B9ED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E38AA4-1D38-4088-9930-28C4BB37C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4EF5FF-06E4-48FA-BCBE-F28C42B01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5F9D-0060-4F25-BCEE-BA6AB44ED8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72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3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069BE3D-D9C1-4D3C-8F9A-2EB8D80E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pl-PL" sz="2600"/>
              <a:t>Nazwa przedmiotu: WDŻ  31.03.20r.</a:t>
            </a:r>
            <a:br>
              <a:rPr lang="pl-PL" sz="2600"/>
            </a:br>
            <a:r>
              <a:rPr lang="pl-PL" sz="2600"/>
              <a:t>Klasa: VIB</a:t>
            </a:r>
            <a:br>
              <a:rPr lang="pl-PL" sz="2600"/>
            </a:br>
            <a:endParaRPr lang="pl-PL" sz="2600"/>
          </a:p>
        </p:txBody>
      </p:sp>
      <p:sp>
        <p:nvSpPr>
          <p:cNvPr id="54" name="Rectangle 4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ymbol zastępczy zawartości 2">
            <a:extLst>
              <a:ext uri="{FF2B5EF4-FFF2-40B4-BE49-F238E27FC236}">
                <a16:creationId xmlns:a16="http://schemas.microsoft.com/office/drawing/2014/main" id="{7AC25C02-CB8F-4F60-9635-96F3D762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1300"/>
          </a:p>
          <a:p>
            <a:endParaRPr lang="pl-PL" sz="1300"/>
          </a:p>
          <a:p>
            <a:r>
              <a:rPr lang="pl-PL" sz="1300"/>
              <a:t>Temat: Media – wybieram świadomie, korzystam bezpiecznie.</a:t>
            </a:r>
          </a:p>
          <a:p>
            <a:endParaRPr lang="pl-PL" sz="1300"/>
          </a:p>
          <a:p>
            <a:r>
              <a:rPr lang="pl-PL" sz="1300"/>
              <a:t>Cele: </a:t>
            </a:r>
          </a:p>
          <a:p>
            <a:r>
              <a:rPr lang="pl-PL" sz="1300"/>
              <a:t>Uczeń potrafi: omówić zalety środków masowej komunikacji, • dostrzec mechanizmy manipulacji w reklamie, • ocenić wagę kontaktów wirtualnych i porównać z kontaktami społecznymi (koledzy, przyjaciele) w realu, • krytycznie ocenić sieciowe informacje, • omówić zagadnienie odpowiedzialnego korzystania z mediów elektronicznych. Uczeń uświadomi sobie, że: • refleksyjne podejście do mediów i analiza proponowanych treści może uchronić przed poddaniem się manipulacji i uzależnieniem</a:t>
            </a:r>
          </a:p>
          <a:p>
            <a:pPr marL="0" indent="0">
              <a:buNone/>
            </a:pPr>
            <a:endParaRPr lang="pl-PL" sz="130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F9E071B-6E47-4C0D-9D4F-CA7F0E2CC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548" y="2484255"/>
            <a:ext cx="3714244" cy="3714244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9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4B9750-3634-4DB0-A520-31E40DB9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/>
              <a:t>Zadanie domowe</a:t>
            </a:r>
          </a:p>
        </p:txBody>
      </p:sp>
      <p:grpSp>
        <p:nvGrpSpPr>
          <p:cNvPr id="34" name="Group 2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2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FB5C6C-D8FB-4B07-813F-53E30E088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pl-P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całej rodzinie zaproponuj dziś wieczorem puzzle, gry planszowe jako alternatywa do gier komputerowych </a:t>
            </a:r>
            <a:endParaRPr lang="pl-PL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wewnątrz, stół, siedzi, zdalny&#10;&#10;Opis wygenerowany automatycznie">
            <a:extLst>
              <a:ext uri="{FF2B5EF4-FFF2-40B4-BE49-F238E27FC236}">
                <a16:creationId xmlns:a16="http://schemas.microsoft.com/office/drawing/2014/main" id="{0ACAF1DA-DA5C-45FF-8707-54A9CA854C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6" r="8809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6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F1179-3EA4-4CCF-B8BC-203783CAC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67" y="2187743"/>
            <a:ext cx="5293449" cy="2482515"/>
          </a:xfrm>
        </p:spPr>
        <p:txBody>
          <a:bodyPr anchor="ctr">
            <a:normAutofit/>
          </a:bodyPr>
          <a:lstStyle/>
          <a:p>
            <a:pPr algn="l"/>
            <a:r>
              <a:rPr lang="pl-PL" dirty="0"/>
              <a:t>MEDIA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384C4B-C080-4198-A82A-9EE06D6ED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0667" y="4670258"/>
            <a:ext cx="5293449" cy="1371405"/>
          </a:xfrm>
        </p:spPr>
        <p:txBody>
          <a:bodyPr>
            <a:normAutofit/>
          </a:bodyPr>
          <a:lstStyle/>
          <a:p>
            <a:pPr algn="l"/>
            <a:r>
              <a:rPr lang="pl-PL" sz="1500">
                <a:latin typeface="arial" panose="020B0604020202020204" pitchFamily="34" charset="0"/>
              </a:rPr>
              <a:t>Środki masowego przekazu, mass </a:t>
            </a:r>
            <a:r>
              <a:rPr lang="pl-PL" sz="1500" b="1">
                <a:latin typeface="arial" panose="020B0604020202020204" pitchFamily="34" charset="0"/>
              </a:rPr>
              <a:t>media</a:t>
            </a:r>
            <a:r>
              <a:rPr lang="pl-PL" sz="1500">
                <a:latin typeface="arial" panose="020B0604020202020204" pitchFamily="34" charset="0"/>
              </a:rPr>
              <a:t>, </a:t>
            </a:r>
            <a:r>
              <a:rPr lang="pl-PL" sz="1500" b="1">
                <a:latin typeface="arial" panose="020B0604020202020204" pitchFamily="34" charset="0"/>
              </a:rPr>
              <a:t>media</a:t>
            </a:r>
            <a:r>
              <a:rPr lang="pl-PL" sz="1500">
                <a:latin typeface="arial" panose="020B0604020202020204" pitchFamily="34" charset="0"/>
              </a:rPr>
              <a:t>, publikatory – środki społecznego komunikowania o szerokim zasięgu, czyli prasa, radio, telewizja, Internet, a w szerszym znaczeniu także film, plakat, kino, książka. Środki masowego przekazu to element kultury masowej.</a:t>
            </a:r>
            <a:endParaRPr lang="pl-PL" sz="150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735D191-AC1D-495F-8A24-0647E2FAA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1B75E10-8E76-4031-9183-1B2A7D03A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4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50842F-8B3B-4713-9E8D-BD6A47AF4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pl-PL" dirty="0"/>
              <a:t>Media społecznościowe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6F76DC-2035-4AF2-8447-791C9EA9A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pl-PL" sz="2400"/>
              <a:t>Media społecznościowe (ang. social media) – określenie odnoszące się do ogólnie pojętego korzystania z internetowych i mobilnych technologii, by przekształcić komunikację w interaktywny dialog. Największym medium społecznościowym na świecie jest Facebook </a:t>
            </a:r>
          </a:p>
        </p:txBody>
      </p:sp>
    </p:spTree>
    <p:extLst>
      <p:ext uri="{BB962C8B-B14F-4D97-AF65-F5344CB8AC3E}">
        <p14:creationId xmlns:p14="http://schemas.microsoft.com/office/powerpoint/2010/main" val="11200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AE3365-B775-4887-9CD3-445DE070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/>
              <a:t>HEJT</a:t>
            </a:r>
            <a:endParaRPr lang="pl-PL" dirty="0"/>
          </a:p>
        </p:txBody>
      </p:sp>
      <p:sp>
        <p:nvSpPr>
          <p:cNvPr id="31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3AA4A-4AB5-4B03-8108-0EF3EFDD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l-PL" sz="2400"/>
              <a:t>Hejt jest zjawiskiem obecnym nie tylko w Internecie, ale i w życiu osobistym. Polega on na negatywnych i agresywnych komentarzach w Internecie. Hejterzy gardzą innymi osobami w Internecie, a można te działania zobaczyć chociażby w postach na Facebooku czy Instagramie. Hejt można znaleźć też na forach dyskusyjnych, dotyczących polityki, światopoglądu, czy problemów społecznych. Bardzo rzadko jest widoczny na forach hobbystycznych czy specjalistycznych.</a:t>
            </a:r>
          </a:p>
          <a:p>
            <a:r>
              <a:rPr lang="pl-PL" sz="2400"/>
              <a:t>Kto jest hejtowany? Okazuje się że hejtowana jest co czwarta osoba w Internecie. Aż 11 procent internautów przyznaje, że zdarza im się hejtować w sieci.</a:t>
            </a:r>
          </a:p>
        </p:txBody>
      </p:sp>
    </p:spTree>
    <p:extLst>
      <p:ext uri="{BB962C8B-B14F-4D97-AF65-F5344CB8AC3E}">
        <p14:creationId xmlns:p14="http://schemas.microsoft.com/office/powerpoint/2010/main" val="329489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85261-CC4D-41FA-BABF-7B309CEA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dirty="0"/>
              <a:t>STALKING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A1B855-2482-4C36-AE39-19FB0B069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l-PL" sz="2400"/>
              <a:t>Człowiek jest istotą społeczną, dlatego jak podkreślają socjologowie do prawidłowego funkcjonowania i rozwoju potrzebuje towarzystwa innych osób. Niestety, nie wszystkie relacje przebiegają prawidłowo. Zaborcze próby osaczenia drugiej osoby przy użyciu strachu, noszą znamiona stalkingu i mogą skończyć się w sądzie. </a:t>
            </a:r>
          </a:p>
        </p:txBody>
      </p:sp>
    </p:spTree>
    <p:extLst>
      <p:ext uri="{BB962C8B-B14F-4D97-AF65-F5344CB8AC3E}">
        <p14:creationId xmlns:p14="http://schemas.microsoft.com/office/powerpoint/2010/main" val="269241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A73BD9-8D7C-47DA-85C3-F54AD614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dirty="0"/>
              <a:t>CYBERPRZEMOC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99BFC2-47EF-4D7E-88A6-146632BAB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l-PL" sz="2400" b="1">
                <a:latin typeface="Arial" panose="020B0604020202020204" pitchFamily="34" charset="0"/>
              </a:rPr>
              <a:t>Cyberprzemoc określana jest jako współczesny rodzaj przemocy rówieśniczej. Najczęściej kojarzona jest z agresją słowną, ale może przyjmować także bardziej nieoczywiste formy</a:t>
            </a:r>
          </a:p>
          <a:p>
            <a:pPr fontAlgn="base"/>
            <a:r>
              <a:rPr lang="pl-PL" sz="2400">
                <a:latin typeface="Arial" panose="020B0604020202020204" pitchFamily="34" charset="0"/>
              </a:rPr>
              <a:t>Według definicji, </a:t>
            </a:r>
            <a:r>
              <a:rPr lang="pl-PL" sz="2400" b="1">
                <a:latin typeface="inherit"/>
              </a:rPr>
              <a:t>cyberprzemoc to seria agresywnych zachowań, celowo i regularnie skierowanych przeciwko bezbronnej osobie</a:t>
            </a:r>
            <a:r>
              <a:rPr lang="pl-PL" sz="2400">
                <a:latin typeface="Arial" panose="020B0604020202020204" pitchFamily="34" charset="0"/>
              </a:rPr>
              <a:t>. Cyberprzemoc ma najczęściej formę słowną – pojawia się np. w komentarzach, na memach czy nagraniach wideo. Może też być bardziej zawoalowana: polegać na wykluczeniu z grupy, manipulowaniu czy nienawiązywaniu relacji.</a:t>
            </a:r>
          </a:p>
          <a:p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424831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C6DD37-20E0-4DC5-875C-D5EB8C517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3100"/>
              <a:t>Co to jest cyberprzemoc?</a:t>
            </a:r>
            <a:br>
              <a:rPr lang="pl-PL" sz="3100"/>
            </a:br>
            <a:endParaRPr lang="pl-PL" sz="31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71BB1C-9E20-4DDD-AA83-5C248F6C9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pl-PL" sz="2000"/>
              <a:t>Są to powtarzające się, umyślne działania sprawców, takie jak prześladowanie, zastraszanie, nękanie i wyśmiewanie z wykorzystaniem internetu i urządzeń elektronicznych (np. rozsyłanie kompromitujących zdjęć i filmów, włamywanie się na konta pocztowe i konta komunikatorów w celu rozsyłania prywatnych lub fałszywych informacji, tworzenie ośmieszających memów, fałszywych profili w mediach społecznościowych, etc.).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laptop, komputer, osoba, kobieta&#10;&#10;Opis wygenerowany automatycznie">
            <a:extLst>
              <a:ext uri="{FF2B5EF4-FFF2-40B4-BE49-F238E27FC236}">
                <a16:creationId xmlns:a16="http://schemas.microsoft.com/office/drawing/2014/main" id="{61995E03-62D2-4244-AD8E-1926E1540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r="20179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4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C2049E4-3D9C-4691-AB77-D54D33CF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chemeClr val="accent1"/>
                </a:solidFill>
              </a:rPr>
              <a:t>Słowa mogą ranić bardziej niż nóż</a:t>
            </a:r>
            <a:br>
              <a:rPr lang="pl-PL">
                <a:solidFill>
                  <a:schemeClr val="accent1"/>
                </a:solidFill>
              </a:rPr>
            </a:br>
            <a:endParaRPr lang="pl-PL">
              <a:solidFill>
                <a:schemeClr val="accent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E55B8-32C0-4699-90F3-64E5C29BD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l-PL" sz="2400" dirty="0">
                <a:latin typeface="WorkSans-Regular"/>
              </a:rPr>
              <a:t>Eksperci apelują, aby nie lekceważyć nawet najmniejszych przejawów cyberprzemocy. Dorośli często nie zdają sobie sprawy z faktu, że wyśmiewanie ich dzieci przez rówieśników, może rozpocząć poważne problemy w życiu tak przezywanego dziecka.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844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1B44DA3-CA00-4C75-89E6-CFA5B31C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666" y="507076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/>
              <a:t>Cybersposoby na cyberprzemoc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0840A6-EF69-406D-8885-64DAC0E8D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pl-PL" sz="1900" dirty="0">
                <a:solidFill>
                  <a:srgbClr val="C00000"/>
                </a:solidFill>
              </a:rPr>
              <a:t>Ustalić z dzieckiem zasady korzystania z </a:t>
            </a:r>
            <a:r>
              <a:rPr lang="pl-PL" sz="1900" dirty="0" err="1">
                <a:solidFill>
                  <a:srgbClr val="C00000"/>
                </a:solidFill>
              </a:rPr>
              <a:t>internetu</a:t>
            </a:r>
            <a:endParaRPr lang="pl-PL" sz="1900" dirty="0">
              <a:solidFill>
                <a:srgbClr val="C00000"/>
              </a:solidFill>
            </a:endParaRPr>
          </a:p>
          <a:p>
            <a:r>
              <a:rPr lang="pl-PL" sz="1900" dirty="0">
                <a:solidFill>
                  <a:srgbClr val="C00000"/>
                </a:solidFill>
              </a:rPr>
              <a:t>Udostępniać dziecku jedynie pozytywne i bezpieczne treści</a:t>
            </a:r>
          </a:p>
          <a:p>
            <a:r>
              <a:rPr lang="pl-PL" sz="1900" dirty="0">
                <a:solidFill>
                  <a:srgbClr val="C00000"/>
                </a:solidFill>
              </a:rPr>
              <a:t>Rozmawiać z dzieckiem o jego doświadczeniach w sieci</a:t>
            </a:r>
          </a:p>
          <a:p>
            <a:r>
              <a:rPr lang="pl-PL" sz="1900" dirty="0">
                <a:solidFill>
                  <a:srgbClr val="C00000"/>
                </a:solidFill>
              </a:rPr>
              <a:t>Skonfigurować ustawienia bezpieczeństwa w komputerze lub smartfonie</a:t>
            </a:r>
          </a:p>
          <a:p>
            <a:r>
              <a:rPr lang="pl-PL" sz="1900" dirty="0">
                <a:solidFill>
                  <a:srgbClr val="C00000"/>
                </a:solidFill>
              </a:rPr>
              <a:t>Zainstalować na urządzeniu z dostępem do </a:t>
            </a:r>
            <a:r>
              <a:rPr lang="pl-PL" sz="1900" dirty="0" err="1">
                <a:solidFill>
                  <a:srgbClr val="C00000"/>
                </a:solidFill>
              </a:rPr>
              <a:t>internetu</a:t>
            </a:r>
            <a:r>
              <a:rPr lang="pl-PL" sz="1900" dirty="0">
                <a:solidFill>
                  <a:srgbClr val="C00000"/>
                </a:solidFill>
              </a:rPr>
              <a:t> program do kontroli rodzicielskiej. telefon dla rodziców i nauczycieli w sprawie bezpieczeństwa dzieci: 800 100 100</a:t>
            </a:r>
          </a:p>
          <a:p>
            <a:r>
              <a:rPr lang="pl-PL" sz="1900" dirty="0">
                <a:solidFill>
                  <a:srgbClr val="C00000"/>
                </a:solidFill>
              </a:rPr>
              <a:t>telefon zaufania dla dzieci i młodzieży: 116 111.</a:t>
            </a:r>
          </a:p>
          <a:p>
            <a:r>
              <a:rPr lang="pl-PL" sz="1900" dirty="0">
                <a:solidFill>
                  <a:srgbClr val="C00000"/>
                </a:solidFill>
              </a:rPr>
              <a:t>Nielegalne treści odnalezione w </a:t>
            </a:r>
            <a:r>
              <a:rPr lang="pl-PL" sz="1900" dirty="0" err="1">
                <a:solidFill>
                  <a:srgbClr val="C00000"/>
                </a:solidFill>
              </a:rPr>
              <a:t>internecie</a:t>
            </a:r>
            <a:r>
              <a:rPr lang="pl-PL" sz="1900" dirty="0">
                <a:solidFill>
                  <a:srgbClr val="C00000"/>
                </a:solidFill>
              </a:rPr>
              <a:t> można zgłaszać na stronie Dyżurnet.pl, prowadzonej przez zespół ekspertów Naukowej i Akademickiej Sieci Komputerowej (NASK), a także na Policję.</a:t>
            </a:r>
          </a:p>
        </p:txBody>
      </p:sp>
    </p:spTree>
    <p:extLst>
      <p:ext uri="{BB962C8B-B14F-4D97-AF65-F5344CB8AC3E}">
        <p14:creationId xmlns:p14="http://schemas.microsoft.com/office/powerpoint/2010/main" val="1662136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Panoramiczny</PresentationFormat>
  <Paragraphs>33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inherit</vt:lpstr>
      <vt:lpstr>Times New Roman</vt:lpstr>
      <vt:lpstr>WorkSans-Regular</vt:lpstr>
      <vt:lpstr>Motyw pakietu Office</vt:lpstr>
      <vt:lpstr>Nazwa przedmiotu: WDŻ  31.03.20r. Klasa: VIB </vt:lpstr>
      <vt:lpstr>MEDIA</vt:lpstr>
      <vt:lpstr>Media społecznościowe </vt:lpstr>
      <vt:lpstr>HEJT</vt:lpstr>
      <vt:lpstr>STALKING</vt:lpstr>
      <vt:lpstr>CYBERPRZEMOC</vt:lpstr>
      <vt:lpstr>Co to jest cyberprzemoc? </vt:lpstr>
      <vt:lpstr>Słowa mogą ranić bardziej niż nóż </vt:lpstr>
      <vt:lpstr>Cybersposoby na cyberprzemoc</vt:lpstr>
      <vt:lpstr>Zadanie domowe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Nazwa przedmiotu: WDŻ  31.03.20r. Klasa: VIB </dc:title>
  <dc:creator>mateusz szweda</dc:creator>
  <cp:lastModifiedBy>mateusz szweda</cp:lastModifiedBy>
  <cp:revision>1</cp:revision>
  <dcterms:created xsi:type="dcterms:W3CDTF">2020-03-30T20:59:34Z</dcterms:created>
  <dcterms:modified xsi:type="dcterms:W3CDTF">2020-03-30T20:59:45Z</dcterms:modified>
</cp:coreProperties>
</file>