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46ECE-829B-43DD-9595-B913F9E4D73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5B5B594B-50AD-461F-B381-ECD7543C3A79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/>
            <a:t>SKUTECZNE POROZUMIEWANIE SIĘ TO SZTUKA.</a:t>
          </a:r>
          <a:endParaRPr lang="en-US"/>
        </a:p>
      </dgm:t>
    </dgm:pt>
    <dgm:pt modelId="{DA8F862F-D4CF-472B-9D39-8D29FA135F8D}" type="parTrans" cxnId="{EBDD092B-5A92-4B2F-A4AD-80760BD1EF5D}">
      <dgm:prSet/>
      <dgm:spPr/>
      <dgm:t>
        <a:bodyPr/>
        <a:lstStyle/>
        <a:p>
          <a:endParaRPr lang="en-US"/>
        </a:p>
      </dgm:t>
    </dgm:pt>
    <dgm:pt modelId="{A2E978CC-59C9-4EC8-B2A5-87F6E3CAD356}" type="sibTrans" cxnId="{EBDD092B-5A92-4B2F-A4AD-80760BD1EF5D}">
      <dgm:prSet/>
      <dgm:spPr/>
      <dgm:t>
        <a:bodyPr/>
        <a:lstStyle/>
        <a:p>
          <a:endParaRPr lang="en-US"/>
        </a:p>
      </dgm:t>
    </dgm:pt>
    <dgm:pt modelId="{1F91F108-95F0-47FC-8F57-D661B91697C5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/>
            <a:t>JEJ OPANOWANIE POZWALA NA TWORZENIE SZCZĘŚLIWYCH ZWIĄZKÓW,</a:t>
          </a:r>
          <a:endParaRPr lang="en-US"/>
        </a:p>
      </dgm:t>
    </dgm:pt>
    <dgm:pt modelId="{053BBCFE-833D-4FD6-B8BE-376F0FFB2732}" type="parTrans" cxnId="{6E128984-648D-4578-99FB-70676167AADE}">
      <dgm:prSet/>
      <dgm:spPr/>
      <dgm:t>
        <a:bodyPr/>
        <a:lstStyle/>
        <a:p>
          <a:endParaRPr lang="en-US"/>
        </a:p>
      </dgm:t>
    </dgm:pt>
    <dgm:pt modelId="{6BAF59D2-9139-4282-9804-88005377E886}" type="sibTrans" cxnId="{6E128984-648D-4578-99FB-70676167AADE}">
      <dgm:prSet/>
      <dgm:spPr/>
      <dgm:t>
        <a:bodyPr/>
        <a:lstStyle/>
        <a:p>
          <a:endParaRPr lang="en-US"/>
        </a:p>
      </dgm:t>
    </dgm:pt>
    <dgm:pt modelId="{E0D8433B-2199-41F7-97C0-5F43150571B2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/>
            <a:t>PRZYJAŻNI, RODZIN I SPOŁECZEŃSTW.</a:t>
          </a:r>
          <a:endParaRPr lang="en-US"/>
        </a:p>
      </dgm:t>
    </dgm:pt>
    <dgm:pt modelId="{BF2A818D-088E-4D35-A61F-FDFCF466DC47}" type="parTrans" cxnId="{A0263251-9EE7-4765-BE3E-FF459E416DE0}">
      <dgm:prSet/>
      <dgm:spPr/>
      <dgm:t>
        <a:bodyPr/>
        <a:lstStyle/>
        <a:p>
          <a:endParaRPr lang="en-US"/>
        </a:p>
      </dgm:t>
    </dgm:pt>
    <dgm:pt modelId="{80660FA7-C773-49C0-970B-D8AB185E6F7A}" type="sibTrans" cxnId="{A0263251-9EE7-4765-BE3E-FF459E416DE0}">
      <dgm:prSet/>
      <dgm:spPr/>
      <dgm:t>
        <a:bodyPr/>
        <a:lstStyle/>
        <a:p>
          <a:endParaRPr lang="en-US"/>
        </a:p>
      </dgm:t>
    </dgm:pt>
    <dgm:pt modelId="{7D19DF93-3858-4EF0-9440-AB0748B3BFD1}" type="pres">
      <dgm:prSet presAssocID="{60646ECE-829B-43DD-9595-B913F9E4D73F}" presName="root" presStyleCnt="0">
        <dgm:presLayoutVars>
          <dgm:dir/>
          <dgm:resizeHandles val="exact"/>
        </dgm:presLayoutVars>
      </dgm:prSet>
      <dgm:spPr/>
    </dgm:pt>
    <dgm:pt modelId="{203A53F5-A73B-480D-B41F-81B6554F3B0C}" type="pres">
      <dgm:prSet presAssocID="{5B5B594B-50AD-461F-B381-ECD7543C3A79}" presName="compNode" presStyleCnt="0"/>
      <dgm:spPr/>
    </dgm:pt>
    <dgm:pt modelId="{3A656942-1077-4A7C-91C7-FEB051943236}" type="pres">
      <dgm:prSet presAssocID="{5B5B594B-50AD-461F-B381-ECD7543C3A7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lette"/>
        </a:ext>
      </dgm:extLst>
    </dgm:pt>
    <dgm:pt modelId="{36F17267-E8FF-414F-826F-BFF39041D3F5}" type="pres">
      <dgm:prSet presAssocID="{5B5B594B-50AD-461F-B381-ECD7543C3A79}" presName="spaceRect" presStyleCnt="0"/>
      <dgm:spPr/>
    </dgm:pt>
    <dgm:pt modelId="{0EE1111C-D828-4CD4-83F7-E3B3018E19FF}" type="pres">
      <dgm:prSet presAssocID="{5B5B594B-50AD-461F-B381-ECD7543C3A79}" presName="textRect" presStyleLbl="revTx" presStyleIdx="0" presStyleCnt="3">
        <dgm:presLayoutVars>
          <dgm:chMax val="1"/>
          <dgm:chPref val="1"/>
        </dgm:presLayoutVars>
      </dgm:prSet>
      <dgm:spPr/>
    </dgm:pt>
    <dgm:pt modelId="{95E5C93C-9C0D-4906-914D-C8C77813A2D3}" type="pres">
      <dgm:prSet presAssocID="{A2E978CC-59C9-4EC8-B2A5-87F6E3CAD356}" presName="sibTrans" presStyleCnt="0"/>
      <dgm:spPr/>
    </dgm:pt>
    <dgm:pt modelId="{07695269-56C8-48A2-BA17-657E51D24608}" type="pres">
      <dgm:prSet presAssocID="{1F91F108-95F0-47FC-8F57-D661B91697C5}" presName="compNode" presStyleCnt="0"/>
      <dgm:spPr/>
    </dgm:pt>
    <dgm:pt modelId="{0DA4FCF9-01DE-41FC-8333-A4701EE49705}" type="pres">
      <dgm:prSet presAssocID="{1F91F108-95F0-47FC-8F57-D661B91697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D33BA11-CF6F-4D79-9030-4DE9C2A43A03}" type="pres">
      <dgm:prSet presAssocID="{1F91F108-95F0-47FC-8F57-D661B91697C5}" presName="spaceRect" presStyleCnt="0"/>
      <dgm:spPr/>
    </dgm:pt>
    <dgm:pt modelId="{73BE86B3-4D41-491E-82F2-C8D9759F5A86}" type="pres">
      <dgm:prSet presAssocID="{1F91F108-95F0-47FC-8F57-D661B91697C5}" presName="textRect" presStyleLbl="revTx" presStyleIdx="1" presStyleCnt="3">
        <dgm:presLayoutVars>
          <dgm:chMax val="1"/>
          <dgm:chPref val="1"/>
        </dgm:presLayoutVars>
      </dgm:prSet>
      <dgm:spPr/>
    </dgm:pt>
    <dgm:pt modelId="{3AD53D5D-B901-4317-A47C-053CC1CA0DA3}" type="pres">
      <dgm:prSet presAssocID="{6BAF59D2-9139-4282-9804-88005377E886}" presName="sibTrans" presStyleCnt="0"/>
      <dgm:spPr/>
    </dgm:pt>
    <dgm:pt modelId="{924A7D4B-A3C4-4AEB-BCFC-5BB7B110D2F0}" type="pres">
      <dgm:prSet presAssocID="{E0D8433B-2199-41F7-97C0-5F43150571B2}" presName="compNode" presStyleCnt="0"/>
      <dgm:spPr/>
    </dgm:pt>
    <dgm:pt modelId="{0031BB54-09AF-4935-89A0-4A9C298A61C6}" type="pres">
      <dgm:prSet presAssocID="{E0D8433B-2199-41F7-97C0-5F43150571B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terodactyl"/>
        </a:ext>
      </dgm:extLst>
    </dgm:pt>
    <dgm:pt modelId="{9AC5AB01-4142-4B09-B88A-3EE511569872}" type="pres">
      <dgm:prSet presAssocID="{E0D8433B-2199-41F7-97C0-5F43150571B2}" presName="spaceRect" presStyleCnt="0"/>
      <dgm:spPr/>
    </dgm:pt>
    <dgm:pt modelId="{C58497CA-C74F-42AF-9350-C3A2552DCCA9}" type="pres">
      <dgm:prSet presAssocID="{E0D8433B-2199-41F7-97C0-5F43150571B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D84B625-BA60-4629-ACEA-6FA0EFDDD578}" type="presOf" srcId="{60646ECE-829B-43DD-9595-B913F9E4D73F}" destId="{7D19DF93-3858-4EF0-9440-AB0748B3BFD1}" srcOrd="0" destOrd="0" presId="urn:microsoft.com/office/officeart/2018/2/layout/IconLabelList"/>
    <dgm:cxn modelId="{EBDD092B-5A92-4B2F-A4AD-80760BD1EF5D}" srcId="{60646ECE-829B-43DD-9595-B913F9E4D73F}" destId="{5B5B594B-50AD-461F-B381-ECD7543C3A79}" srcOrd="0" destOrd="0" parTransId="{DA8F862F-D4CF-472B-9D39-8D29FA135F8D}" sibTransId="{A2E978CC-59C9-4EC8-B2A5-87F6E3CAD356}"/>
    <dgm:cxn modelId="{1BF1A74A-C1E4-4781-931C-7F6F3247AF79}" type="presOf" srcId="{5B5B594B-50AD-461F-B381-ECD7543C3A79}" destId="{0EE1111C-D828-4CD4-83F7-E3B3018E19FF}" srcOrd="0" destOrd="0" presId="urn:microsoft.com/office/officeart/2018/2/layout/IconLabelList"/>
    <dgm:cxn modelId="{A0263251-9EE7-4765-BE3E-FF459E416DE0}" srcId="{60646ECE-829B-43DD-9595-B913F9E4D73F}" destId="{E0D8433B-2199-41F7-97C0-5F43150571B2}" srcOrd="2" destOrd="0" parTransId="{BF2A818D-088E-4D35-A61F-FDFCF466DC47}" sibTransId="{80660FA7-C773-49C0-970B-D8AB185E6F7A}"/>
    <dgm:cxn modelId="{6E128984-648D-4578-99FB-70676167AADE}" srcId="{60646ECE-829B-43DD-9595-B913F9E4D73F}" destId="{1F91F108-95F0-47FC-8F57-D661B91697C5}" srcOrd="1" destOrd="0" parTransId="{053BBCFE-833D-4FD6-B8BE-376F0FFB2732}" sibTransId="{6BAF59D2-9139-4282-9804-88005377E886}"/>
    <dgm:cxn modelId="{ECA13AC6-1BCB-4D6D-AA0B-15404B90F049}" type="presOf" srcId="{E0D8433B-2199-41F7-97C0-5F43150571B2}" destId="{C58497CA-C74F-42AF-9350-C3A2552DCCA9}" srcOrd="0" destOrd="0" presId="urn:microsoft.com/office/officeart/2018/2/layout/IconLabelList"/>
    <dgm:cxn modelId="{C683ECDE-078D-4E73-BB69-F80F402105F6}" type="presOf" srcId="{1F91F108-95F0-47FC-8F57-D661B91697C5}" destId="{73BE86B3-4D41-491E-82F2-C8D9759F5A86}" srcOrd="0" destOrd="0" presId="urn:microsoft.com/office/officeart/2018/2/layout/IconLabelList"/>
    <dgm:cxn modelId="{F8DAFB08-7C1C-4D36-9F02-FB631DC3514B}" type="presParOf" srcId="{7D19DF93-3858-4EF0-9440-AB0748B3BFD1}" destId="{203A53F5-A73B-480D-B41F-81B6554F3B0C}" srcOrd="0" destOrd="0" presId="urn:microsoft.com/office/officeart/2018/2/layout/IconLabelList"/>
    <dgm:cxn modelId="{486D12CD-43EA-4FBF-8608-2460C20C7D84}" type="presParOf" srcId="{203A53F5-A73B-480D-B41F-81B6554F3B0C}" destId="{3A656942-1077-4A7C-91C7-FEB051943236}" srcOrd="0" destOrd="0" presId="urn:microsoft.com/office/officeart/2018/2/layout/IconLabelList"/>
    <dgm:cxn modelId="{C34BF7B9-E7C7-4776-B4E3-AEE8286B6C8E}" type="presParOf" srcId="{203A53F5-A73B-480D-B41F-81B6554F3B0C}" destId="{36F17267-E8FF-414F-826F-BFF39041D3F5}" srcOrd="1" destOrd="0" presId="urn:microsoft.com/office/officeart/2018/2/layout/IconLabelList"/>
    <dgm:cxn modelId="{CFCB2DE6-512B-4D0D-A825-2990BC7635DF}" type="presParOf" srcId="{203A53F5-A73B-480D-B41F-81B6554F3B0C}" destId="{0EE1111C-D828-4CD4-83F7-E3B3018E19FF}" srcOrd="2" destOrd="0" presId="urn:microsoft.com/office/officeart/2018/2/layout/IconLabelList"/>
    <dgm:cxn modelId="{A50F44BB-96F0-4521-A3B0-EA7917F24390}" type="presParOf" srcId="{7D19DF93-3858-4EF0-9440-AB0748B3BFD1}" destId="{95E5C93C-9C0D-4906-914D-C8C77813A2D3}" srcOrd="1" destOrd="0" presId="urn:microsoft.com/office/officeart/2018/2/layout/IconLabelList"/>
    <dgm:cxn modelId="{FA16FFD0-0BCF-4C30-BB9B-F730D6D6D8E5}" type="presParOf" srcId="{7D19DF93-3858-4EF0-9440-AB0748B3BFD1}" destId="{07695269-56C8-48A2-BA17-657E51D24608}" srcOrd="2" destOrd="0" presId="urn:microsoft.com/office/officeart/2018/2/layout/IconLabelList"/>
    <dgm:cxn modelId="{14F807B8-1750-4BD1-A6EE-2848C118BA0F}" type="presParOf" srcId="{07695269-56C8-48A2-BA17-657E51D24608}" destId="{0DA4FCF9-01DE-41FC-8333-A4701EE49705}" srcOrd="0" destOrd="0" presId="urn:microsoft.com/office/officeart/2018/2/layout/IconLabelList"/>
    <dgm:cxn modelId="{6522742E-E1D4-4F1B-AFD2-E300A5B062AA}" type="presParOf" srcId="{07695269-56C8-48A2-BA17-657E51D24608}" destId="{AD33BA11-CF6F-4D79-9030-4DE9C2A43A03}" srcOrd="1" destOrd="0" presId="urn:microsoft.com/office/officeart/2018/2/layout/IconLabelList"/>
    <dgm:cxn modelId="{C73CC303-99C6-418E-8E69-AEECBB9799FA}" type="presParOf" srcId="{07695269-56C8-48A2-BA17-657E51D24608}" destId="{73BE86B3-4D41-491E-82F2-C8D9759F5A86}" srcOrd="2" destOrd="0" presId="urn:microsoft.com/office/officeart/2018/2/layout/IconLabelList"/>
    <dgm:cxn modelId="{F7420C3B-EBCA-4C93-8DE2-5E0442185F38}" type="presParOf" srcId="{7D19DF93-3858-4EF0-9440-AB0748B3BFD1}" destId="{3AD53D5D-B901-4317-A47C-053CC1CA0DA3}" srcOrd="3" destOrd="0" presId="urn:microsoft.com/office/officeart/2018/2/layout/IconLabelList"/>
    <dgm:cxn modelId="{39D9578F-A0E5-40B9-A6F0-17BD5F3505B0}" type="presParOf" srcId="{7D19DF93-3858-4EF0-9440-AB0748B3BFD1}" destId="{924A7D4B-A3C4-4AEB-BCFC-5BB7B110D2F0}" srcOrd="4" destOrd="0" presId="urn:microsoft.com/office/officeart/2018/2/layout/IconLabelList"/>
    <dgm:cxn modelId="{ACC4E30D-7448-413A-8FD2-FB50FB9808F4}" type="presParOf" srcId="{924A7D4B-A3C4-4AEB-BCFC-5BB7B110D2F0}" destId="{0031BB54-09AF-4935-89A0-4A9C298A61C6}" srcOrd="0" destOrd="0" presId="urn:microsoft.com/office/officeart/2018/2/layout/IconLabelList"/>
    <dgm:cxn modelId="{49BE0919-186E-4CB8-A071-16A2B84B179B}" type="presParOf" srcId="{924A7D4B-A3C4-4AEB-BCFC-5BB7B110D2F0}" destId="{9AC5AB01-4142-4B09-B88A-3EE511569872}" srcOrd="1" destOrd="0" presId="urn:microsoft.com/office/officeart/2018/2/layout/IconLabelList"/>
    <dgm:cxn modelId="{991D046A-C6B1-4ABF-8A38-E04E687C2AD8}" type="presParOf" srcId="{924A7D4B-A3C4-4AEB-BCFC-5BB7B110D2F0}" destId="{C58497CA-C74F-42AF-9350-C3A2552DCCA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56942-1077-4A7C-91C7-FEB051943236}">
      <dsp:nvSpPr>
        <dsp:cNvPr id="0" name=""/>
        <dsp:cNvSpPr/>
      </dsp:nvSpPr>
      <dsp:spPr>
        <a:xfrm>
          <a:off x="1063980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1111C-D828-4CD4-83F7-E3B3018E19FF}">
      <dsp:nvSpPr>
        <dsp:cNvPr id="0" name=""/>
        <dsp:cNvSpPr/>
      </dsp:nvSpPr>
      <dsp:spPr>
        <a:xfrm>
          <a:off x="285097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/>
            <a:t>SKUTECZNE POROZUMIEWANIE SIĘ TO SZTUKA.</a:t>
          </a:r>
          <a:endParaRPr lang="en-US" sz="1600" kern="1200"/>
        </a:p>
      </dsp:txBody>
      <dsp:txXfrm>
        <a:off x="285097" y="2346338"/>
        <a:ext cx="2832300" cy="720000"/>
      </dsp:txXfrm>
    </dsp:sp>
    <dsp:sp modelId="{0DA4FCF9-01DE-41FC-8333-A4701EE49705}">
      <dsp:nvSpPr>
        <dsp:cNvPr id="0" name=""/>
        <dsp:cNvSpPr/>
      </dsp:nvSpPr>
      <dsp:spPr>
        <a:xfrm>
          <a:off x="4391932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E86B3-4D41-491E-82F2-C8D9759F5A86}">
      <dsp:nvSpPr>
        <dsp:cNvPr id="0" name=""/>
        <dsp:cNvSpPr/>
      </dsp:nvSpPr>
      <dsp:spPr>
        <a:xfrm>
          <a:off x="3613050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/>
            <a:t>JEJ OPANOWANIE POZWALA NA TWORZENIE SZCZĘŚLIWYCH ZWIĄZKÓW,</a:t>
          </a:r>
          <a:endParaRPr lang="en-US" sz="1600" kern="1200"/>
        </a:p>
      </dsp:txBody>
      <dsp:txXfrm>
        <a:off x="3613050" y="2346338"/>
        <a:ext cx="2832300" cy="720000"/>
      </dsp:txXfrm>
    </dsp:sp>
    <dsp:sp modelId="{0031BB54-09AF-4935-89A0-4A9C298A61C6}">
      <dsp:nvSpPr>
        <dsp:cNvPr id="0" name=""/>
        <dsp:cNvSpPr/>
      </dsp:nvSpPr>
      <dsp:spPr>
        <a:xfrm>
          <a:off x="7719885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497CA-C74F-42AF-9350-C3A2552DCCA9}">
      <dsp:nvSpPr>
        <dsp:cNvPr id="0" name=""/>
        <dsp:cNvSpPr/>
      </dsp:nvSpPr>
      <dsp:spPr>
        <a:xfrm>
          <a:off x="6941002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/>
            <a:t>PRZYJAŻNI, RODZIN I SPOŁECZEŃSTW.</a:t>
          </a:r>
          <a:endParaRPr lang="en-US" sz="1600" kern="1200"/>
        </a:p>
      </dsp:txBody>
      <dsp:txXfrm>
        <a:off x="6941002" y="2346338"/>
        <a:ext cx="28323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3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6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6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6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4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5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9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4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4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4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5" r:id="rId6"/>
    <p:sldLayoutId id="2147483721" r:id="rId7"/>
    <p:sldLayoutId id="2147483722" r:id="rId8"/>
    <p:sldLayoutId id="2147483723" r:id="rId9"/>
    <p:sldLayoutId id="2147483724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6D5A02-0F6C-4BC7-ABAD-F65349954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2074" y="286603"/>
            <a:ext cx="5983605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Klasa VB WDŻ</a:t>
            </a:r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0EEB2295-794B-4CA8-87D6-E6FE41D78B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5" r="8210"/>
          <a:stretch/>
        </p:blipFill>
        <p:spPr>
          <a:xfrm>
            <a:off x="20" y="10"/>
            <a:ext cx="4580077" cy="6400784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tytuł 2">
            <a:extLst>
              <a:ext uri="{FF2B5EF4-FFF2-40B4-BE49-F238E27FC236}">
                <a16:creationId xmlns:a16="http://schemas.microsoft.com/office/drawing/2014/main" id="{E31180AE-C941-4A78-A476-1BE3FEAEF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2074" y="2108201"/>
            <a:ext cx="5983606" cy="3760891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Lekcja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 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Temat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Porozmawiajmy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</a:t>
            </a: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27.03.2020 r.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1500" u="sng">
                <a:solidFill>
                  <a:schemeClr val="tx1">
                    <a:lumMod val="75000"/>
                    <a:lumOff val="25000"/>
                  </a:schemeClr>
                </a:solidFill>
              </a:rPr>
              <a:t>Cele</a:t>
            </a:r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u="sng">
                <a:solidFill>
                  <a:schemeClr val="tx1">
                    <a:lumMod val="75000"/>
                    <a:lumOff val="25000"/>
                  </a:schemeClr>
                </a:solidFill>
              </a:rPr>
              <a:t>szczegółowe</a:t>
            </a:r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u="sng">
                <a:solidFill>
                  <a:schemeClr val="tx1">
                    <a:lumMod val="75000"/>
                    <a:lumOff val="25000"/>
                  </a:schemeClr>
                </a:solidFill>
              </a:rPr>
              <a:t>kształcenia</a:t>
            </a:r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u="sng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u="sng">
                <a:solidFill>
                  <a:schemeClr val="tx1">
                    <a:lumMod val="75000"/>
                    <a:lumOff val="25000"/>
                  </a:schemeClr>
                </a:solidFill>
              </a:rPr>
              <a:t>wychowania</a:t>
            </a:r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b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Uczeń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potrafi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•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określić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czym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jest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komunikacja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międzyosobowa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•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zdefiniować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komunikację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werbalną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niewerbalną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•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dostrzec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atuty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sztuki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porozumiewania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się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rodzinie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•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wskazać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wagę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miłości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szacunku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posłuszeństwa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dzieci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rodzinie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•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określić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czym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jest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konflikt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rodzinie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•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przedstawić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potrzebę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rozwiązywania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konfliktów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oraz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przepraszania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przebaczania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Uczeń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uświadomi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sobie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że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• za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dobrą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atmosferę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rodzinie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odpowiadają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wszyscy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jej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członkowie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1B60310-C5C3-46A0-A452-2A0B00843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725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7578AB-3717-4BDC-91B9-F36006436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pl-PL" sz="4400">
                <a:solidFill>
                  <a:srgbClr val="FFFFFF"/>
                </a:solidFill>
              </a:rPr>
              <a:t>akrostych</a:t>
            </a:r>
          </a:p>
        </p:txBody>
      </p:sp>
      <p:sp>
        <p:nvSpPr>
          <p:cNvPr id="28" name="Symbol zastępczy zawartości 2">
            <a:extLst>
              <a:ext uri="{FF2B5EF4-FFF2-40B4-BE49-F238E27FC236}">
                <a16:creationId xmlns:a16="http://schemas.microsoft.com/office/drawing/2014/main" id="{FF419AEC-F35F-409F-B7AC-25B91DC25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 fontScale="92500" lnSpcReduction="20000"/>
          </a:bodyPr>
          <a:lstStyle/>
          <a:p>
            <a:r>
              <a:rPr lang="pl-PL" sz="2400" dirty="0"/>
              <a:t>K -</a:t>
            </a:r>
            <a:br>
              <a:rPr lang="pl-PL" sz="2400" dirty="0"/>
            </a:br>
            <a:r>
              <a:rPr lang="pl-PL" sz="2400" dirty="0"/>
              <a:t>O – omijanie , ostrożność</a:t>
            </a:r>
            <a:br>
              <a:rPr lang="pl-PL" sz="2400" dirty="0"/>
            </a:br>
            <a:r>
              <a:rPr lang="pl-PL" sz="2400" dirty="0"/>
              <a:t>M -</a:t>
            </a:r>
          </a:p>
          <a:p>
            <a:r>
              <a:rPr lang="pl-PL" sz="2400" dirty="0"/>
              <a:t>U -</a:t>
            </a:r>
          </a:p>
          <a:p>
            <a:r>
              <a:rPr lang="pl-PL" sz="2400" dirty="0"/>
              <a:t>N -</a:t>
            </a:r>
          </a:p>
          <a:p>
            <a:r>
              <a:rPr lang="pl-PL" sz="2400" dirty="0"/>
              <a:t>I -</a:t>
            </a:r>
          </a:p>
          <a:p>
            <a:r>
              <a:rPr lang="pl-PL" sz="2400" dirty="0"/>
              <a:t>K -</a:t>
            </a:r>
            <a:br>
              <a:rPr lang="pl-PL" sz="2400" dirty="0"/>
            </a:br>
            <a:r>
              <a:rPr lang="pl-PL" sz="2400" dirty="0"/>
              <a:t>A – agresja, auto</a:t>
            </a:r>
            <a:br>
              <a:rPr lang="pl-PL" sz="2400" dirty="0"/>
            </a:br>
            <a:r>
              <a:rPr lang="pl-PL" sz="2400" dirty="0"/>
              <a:t>C -</a:t>
            </a:r>
          </a:p>
          <a:p>
            <a:r>
              <a:rPr lang="pl-PL" sz="2400" dirty="0"/>
              <a:t>J -</a:t>
            </a:r>
          </a:p>
          <a:p>
            <a:r>
              <a:rPr lang="pl-PL" sz="2400" dirty="0"/>
              <a:t>A -</a:t>
            </a:r>
          </a:p>
          <a:p>
            <a:pPr lvl="1"/>
            <a:r>
              <a:rPr lang="pl-PL" sz="2200" dirty="0"/>
              <a:t>Zapisz (jak wyżej) w zeszycie i podaj skojarzenia ze słowem komunikacja zaczynające się na kolejną literę (wg przykładów)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607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A093E5-A612-4AE5-A7DE-8F288CC17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/>
              <a:t>Komunikacja interpersonalna</a:t>
            </a:r>
            <a:endParaRPr lang="pl-PL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6573" y="1895846"/>
            <a:ext cx="9784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105F2C1C-375F-44D5-8274-2220B5748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509" y="2472903"/>
            <a:ext cx="3031484" cy="3031484"/>
          </a:xfrm>
          <a:prstGeom prst="rect">
            <a:avLst/>
          </a:prstGeom>
        </p:spPr>
      </p:pic>
      <p:sp>
        <p:nvSpPr>
          <p:cNvPr id="17" name="Symbol zastępczy zawartości 2">
            <a:extLst>
              <a:ext uri="{FF2B5EF4-FFF2-40B4-BE49-F238E27FC236}">
                <a16:creationId xmlns:a16="http://schemas.microsoft.com/office/drawing/2014/main" id="{CF5A9515-E69C-440B-B34B-BE09E8550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60" y="2108201"/>
            <a:ext cx="6388260" cy="37608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1200" dirty="0"/>
              <a:t>Oprócz komunikacji drogowej istnieje też komunikacja międzyosobowa, zwana interpersonalną. Polega ona na wymianie komunikatów (językowych - werbalnych i niejęzykowych - niewerbalnych) między dwoma osobami w celu wzajemnego przekazania myśli, uczuć, postaw itp. – inaczej rozmowa lub komunikowanie się. Składa się ona z szeregu aktów mowy. Mowa jest procesem, w trakcie którego mówiący przekazuje słuchaczowi określony komunikat.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200" dirty="0"/>
              <a:t>Każdy komunikat składa się z zarówno elementów językowych (tekst słowny), jak i niejęzykowych (gest, mimika itp.). One bowiem nadają ostateczne znaczenie wypowiadanym słowom.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200" dirty="0"/>
              <a:t> Na przykład wypowiedź: „Dawno nie widziałem cię z kimś takim”, może znaczyć, że nie powinniśmy raczej spotykać się z tego typu osobnikami. Może też wyrażać uznanie naszego rozmówcy, że udało nam się zwrócić na siebie uwagę aż tak atrakcyjnej osoby. Wszystko zależy od tonu wypowiedzi, miny mówiącego, ruchów głowy i oczywiście sytuacji, w której to stwierdzenie zostało wypowiedziane.</a:t>
            </a:r>
          </a:p>
          <a:p>
            <a:pPr>
              <a:lnSpc>
                <a:spcPct val="100000"/>
              </a:lnSpc>
            </a:pPr>
            <a:r>
              <a:rPr lang="pl-PL" sz="1200" dirty="0"/>
              <a:t> Warunkiem udanej komunikacji jest dążenie do wspólnego zrozumienia się, co trafnie oddaje polskie określenie: porozumiewanie się.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2EDFE5-9478-4774-9D3D-FEC7DC708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863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2D517-BC35-4439-AC31-06DF764F2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5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DD3F846-0483-40F5-A881-0C1AD2A0C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20DC093-4E2F-4435-93BD-D44BF04F54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029" y="563872"/>
            <a:ext cx="7030741" cy="527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5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ymbol zastępczy zawartości 6" descr="Obraz zawierający zrzut ekranu&#10;&#10;Opis wygenerowany automatycznie">
            <a:extLst>
              <a:ext uri="{FF2B5EF4-FFF2-40B4-BE49-F238E27FC236}">
                <a16:creationId xmlns:a16="http://schemas.microsoft.com/office/drawing/2014/main" id="{F4247518-1D13-432C-95E1-F7E33DF80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621" y="903872"/>
            <a:ext cx="8037737" cy="503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567EB7-ED1C-43CE-83FA-A0BA131C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Komunikacja werbalna </a:t>
            </a:r>
            <a:br>
              <a:rPr lang="pl-PL" dirty="0"/>
            </a:br>
            <a:r>
              <a:rPr lang="pl-PL" dirty="0"/>
              <a:t>i niewerbalna</a:t>
            </a:r>
          </a:p>
        </p:txBody>
      </p:sp>
      <p:pic>
        <p:nvPicPr>
          <p:cNvPr id="5" name="Symbol zastępczy zawartości 4" descr="Obraz zawierający tekst, zrzut ekranu&#10;&#10;Opis wygenerowany automatycznie">
            <a:extLst>
              <a:ext uri="{FF2B5EF4-FFF2-40B4-BE49-F238E27FC236}">
                <a16:creationId xmlns:a16="http://schemas.microsoft.com/office/drawing/2014/main" id="{0B55D4FE-C3AC-4F95-B195-58B9B4A0C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380" y="2355273"/>
            <a:ext cx="6138256" cy="3301921"/>
          </a:xfrm>
        </p:spPr>
      </p:pic>
    </p:spTree>
    <p:extLst>
      <p:ext uri="{BB962C8B-B14F-4D97-AF65-F5344CB8AC3E}">
        <p14:creationId xmlns:p14="http://schemas.microsoft.com/office/powerpoint/2010/main" val="170762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9919" cy="6858000"/>
          </a:xfrm>
          <a:prstGeom prst="rect">
            <a:avLst/>
          </a:prstGeom>
          <a:solidFill>
            <a:srgbClr val="295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5AD4A8-72D3-4668-9D13-23D52A90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6"/>
            <a:ext cx="3084844" cy="1961086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Zasady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4A321A-A039-4720-87B4-66A4210E0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752" y="2638787"/>
            <a:ext cx="2743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D65964E-CD7C-4926-A208-FFCBF5D72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52" y="2799654"/>
            <a:ext cx="3005462" cy="3189665"/>
          </a:xfrm>
        </p:spPr>
        <p:txBody>
          <a:bodyPr>
            <a:normAutofit/>
          </a:bodyPr>
          <a:lstStyle/>
          <a:p>
            <a:r>
              <a:rPr lang="pl-PL" sz="1800" dirty="0">
                <a:solidFill>
                  <a:srgbClr val="FFFFFF"/>
                </a:solidFill>
              </a:rPr>
              <a:t>SKUTECZNEGO POROZUMIEWANIA SIĘ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C089036-0549-4C65-BBA1-F6B003227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926" y="879719"/>
            <a:ext cx="6798082" cy="50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8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FC8785F-2087-4816-B71B-21DD61696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/>
              <a:t>DOBRA KOMUNIKACJA </a:t>
            </a:r>
            <a:endParaRPr lang="pl-PL" dirty="0"/>
          </a:p>
        </p:txBody>
      </p:sp>
      <p:cxnSp>
        <p:nvCxnSpPr>
          <p:cNvPr id="25" name="Straight Connector 2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31B25D1-6729-47A1-B96B-2830925EE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56357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20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595BE5-1A28-41BC-BDA8-558EFAAF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pl-PL" sz="4400">
                <a:solidFill>
                  <a:srgbClr val="FFFFFF"/>
                </a:solidFill>
              </a:rPr>
              <a:t>Zadanie dla ciebie </a:t>
            </a:r>
            <a:r>
              <a:rPr lang="pl-PL" sz="440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pl-PL" sz="44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41C618-DAAE-45A7-8553-C866A4695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pl-PL" sz="2400" b="1" dirty="0"/>
              <a:t>Zaangażuj Rodzinę do zabawy!</a:t>
            </a:r>
          </a:p>
          <a:p>
            <a:r>
              <a:rPr lang="pl-PL" sz="2400" b="1" dirty="0"/>
              <a:t>Waszym zadaniem jest przygotowanie </a:t>
            </a:r>
            <a:br>
              <a:rPr lang="pl-PL" sz="2400" b="1" dirty="0"/>
            </a:br>
            <a:r>
              <a:rPr lang="pl-PL" sz="2400" b="1" dirty="0"/>
              <a:t>4 scenek </a:t>
            </a:r>
            <a:r>
              <a:rPr lang="pl-PL" sz="2400" b="1" dirty="0" err="1"/>
              <a:t>dramowych</a:t>
            </a:r>
            <a:r>
              <a:rPr lang="pl-PL" sz="2400" b="1" dirty="0"/>
              <a:t> ilustrujących:</a:t>
            </a:r>
          </a:p>
          <a:p>
            <a:r>
              <a:rPr lang="pl-PL" sz="2400" b="1" u="sng" dirty="0"/>
              <a:t>1 - wyrażanie wdzięczności</a:t>
            </a:r>
          </a:p>
          <a:p>
            <a:r>
              <a:rPr lang="pl-PL" sz="2400" b="1" u="sng" dirty="0"/>
              <a:t>2 - umiejętność przepraszania</a:t>
            </a:r>
          </a:p>
          <a:p>
            <a:r>
              <a:rPr lang="pl-PL" sz="2400" b="1" u="sng" dirty="0"/>
              <a:t>3 - dzielenie się radością</a:t>
            </a:r>
          </a:p>
          <a:p>
            <a:r>
              <a:rPr lang="pl-PL" sz="2400" b="1" u="sng"/>
              <a:t>4 - przepędzanie </a:t>
            </a:r>
            <a:r>
              <a:rPr lang="pl-PL" sz="2400" b="1" u="sng" dirty="0"/>
              <a:t>smutku.</a:t>
            </a:r>
          </a:p>
          <a:p>
            <a:r>
              <a:rPr lang="pl-PL" sz="2400" b="1" i="1" dirty="0"/>
              <a:t>Udanej zabawy</a:t>
            </a:r>
            <a:r>
              <a:rPr lang="pl-PL" sz="2400" b="1" i="1" dirty="0">
                <a:sym typeface="Wingdings" panose="05000000000000000000" pitchFamily="2" charset="2"/>
              </a:rPr>
              <a:t>!</a:t>
            </a:r>
          </a:p>
          <a:p>
            <a:r>
              <a:rPr lang="pl-PL" sz="2400" i="1" dirty="0">
                <a:solidFill>
                  <a:srgbClr val="C00000"/>
                </a:solidFill>
                <a:sym typeface="Wingdings" panose="05000000000000000000" pitchFamily="2" charset="2"/>
              </a:rPr>
              <a:t>Dobrze zagraną scenkę proponuję nagrać na pamiątkę rodzinnej zabawy w teatr </a:t>
            </a:r>
            <a:r>
              <a:rPr lang="pl-PL" sz="2400" dirty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</a:p>
          <a:p>
            <a:endParaRPr lang="pl-PL" sz="24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17944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3841"/>
      </a:dk2>
      <a:lt2>
        <a:srgbClr val="E8E6E2"/>
      </a:lt2>
      <a:accent1>
        <a:srgbClr val="295EE7"/>
      </a:accent1>
      <a:accent2>
        <a:srgbClr val="179CD5"/>
      </a:accent2>
      <a:accent3>
        <a:srgbClr val="21B7A6"/>
      </a:accent3>
      <a:accent4>
        <a:srgbClr val="14BB62"/>
      </a:accent4>
      <a:accent5>
        <a:srgbClr val="21BC2A"/>
      </a:accent5>
      <a:accent6>
        <a:srgbClr val="50B814"/>
      </a:accent6>
      <a:hlink>
        <a:srgbClr val="319547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420</Words>
  <Application>Microsoft Office PowerPoint</Application>
  <PresentationFormat>Panoramiczny</PresentationFormat>
  <Paragraphs>34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Bookman Old Style</vt:lpstr>
      <vt:lpstr>Calibri</vt:lpstr>
      <vt:lpstr>Franklin Gothic Book</vt:lpstr>
      <vt:lpstr>RetrospectVTI</vt:lpstr>
      <vt:lpstr>Klasa VB WDŻ</vt:lpstr>
      <vt:lpstr>akrostych</vt:lpstr>
      <vt:lpstr>Komunikacja interpersonalna</vt:lpstr>
      <vt:lpstr>Prezentacja programu PowerPoint</vt:lpstr>
      <vt:lpstr>Prezentacja programu PowerPoint</vt:lpstr>
      <vt:lpstr>Komunikacja werbalna  i niewerbalna</vt:lpstr>
      <vt:lpstr>Zasady </vt:lpstr>
      <vt:lpstr>DOBRA KOMUNIKACJA </vt:lpstr>
      <vt:lpstr>Zadanie dla ciebie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Klasa VB WDŻ</dc:title>
  <dc:creator>mateusz szweda</dc:creator>
  <cp:lastModifiedBy>mateusz szweda</cp:lastModifiedBy>
  <cp:revision>8</cp:revision>
  <dcterms:created xsi:type="dcterms:W3CDTF">2020-03-25T13:39:52Z</dcterms:created>
  <dcterms:modified xsi:type="dcterms:W3CDTF">2020-03-26T12:24:56Z</dcterms:modified>
</cp:coreProperties>
</file>