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57" r:id="rId12"/>
    <p:sldId id="265" r:id="rId13"/>
    <p:sldId id="269" r:id="rId14"/>
    <p:sldId id="27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8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56F84-E3F8-4291-A72C-FDAF4EA2E84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9E6384-8C75-43DF-A80C-1768857C27E9}">
      <dgm:prSet/>
      <dgm:spPr/>
      <dgm:t>
        <a:bodyPr/>
        <a:lstStyle/>
        <a:p>
          <a:r>
            <a:rPr lang="pl-PL" dirty="0"/>
            <a:t>W Wielki Czwartek w czasie Ostatniej Wieczerzy apostołowie usłyszeli i przyjęli wezwanie: „(…) To czyńcie na moją pamiątkę” </a:t>
          </a:r>
          <a:br>
            <a:rPr lang="pl-PL" dirty="0"/>
          </a:br>
          <a:r>
            <a:rPr lang="pl-PL" dirty="0"/>
            <a:t>(</a:t>
          </a:r>
          <a:r>
            <a:rPr lang="pl-PL" dirty="0" err="1"/>
            <a:t>Łk</a:t>
          </a:r>
          <a:r>
            <a:rPr lang="pl-PL" dirty="0"/>
            <a:t> 22,19)</a:t>
          </a:r>
          <a:endParaRPr lang="en-US" dirty="0"/>
        </a:p>
      </dgm:t>
    </dgm:pt>
    <dgm:pt modelId="{D8D5FDE3-CD11-4D2A-9A74-AC1A02E044C5}" type="parTrans" cxnId="{F99C7DAA-F139-488D-B6F1-7FC44EF31ACF}">
      <dgm:prSet/>
      <dgm:spPr/>
      <dgm:t>
        <a:bodyPr/>
        <a:lstStyle/>
        <a:p>
          <a:endParaRPr lang="en-US"/>
        </a:p>
      </dgm:t>
    </dgm:pt>
    <dgm:pt modelId="{6659FC53-9598-45A0-976E-430F629A0C13}" type="sibTrans" cxnId="{F99C7DAA-F139-488D-B6F1-7FC44EF31ACF}">
      <dgm:prSet/>
      <dgm:spPr/>
      <dgm:t>
        <a:bodyPr/>
        <a:lstStyle/>
        <a:p>
          <a:endParaRPr lang="en-US"/>
        </a:p>
      </dgm:t>
    </dgm:pt>
    <dgm:pt modelId="{DCC657A7-7567-49DB-B868-0320B122D72A}">
      <dgm:prSet/>
      <dgm:spPr/>
      <dgm:t>
        <a:bodyPr/>
        <a:lstStyle/>
        <a:p>
          <a:r>
            <a:rPr lang="pl-PL"/>
            <a:t>Przed wniebowstąpieniem Pan Jezus nakazał apostołom: „Dana Mi jest wszelka władza w niebie i na ziemi. Idźcie więc i nauczajcie wszystkie narody, udzielając im chrztu w imię Ojca i Syna, i Ducha Świętego. Uczcie je zachowywać wszystko, co wam przykazałem. A oto Ja jestem z wami przez wszystkie dni, aż do skończenia świata”. (Mt 28, 18-20)</a:t>
          </a:r>
          <a:endParaRPr lang="en-US"/>
        </a:p>
      </dgm:t>
    </dgm:pt>
    <dgm:pt modelId="{4E81F1CA-AC71-44D4-A17C-268A51ACFDA3}" type="parTrans" cxnId="{F9C818D4-9FE0-4BF7-B034-DA0C49A05CC3}">
      <dgm:prSet/>
      <dgm:spPr/>
      <dgm:t>
        <a:bodyPr/>
        <a:lstStyle/>
        <a:p>
          <a:endParaRPr lang="en-US"/>
        </a:p>
      </dgm:t>
    </dgm:pt>
    <dgm:pt modelId="{440B2B47-1AB4-4FA3-AF0F-38659DA2AAB4}" type="sibTrans" cxnId="{F9C818D4-9FE0-4BF7-B034-DA0C49A05CC3}">
      <dgm:prSet/>
      <dgm:spPr/>
      <dgm:t>
        <a:bodyPr/>
        <a:lstStyle/>
        <a:p>
          <a:endParaRPr lang="en-US"/>
        </a:p>
      </dgm:t>
    </dgm:pt>
    <dgm:pt modelId="{47E7356F-0BAE-4FFD-8B26-7EEEAB578CE2}">
      <dgm:prSet/>
      <dgm:spPr/>
      <dgm:t>
        <a:bodyPr/>
        <a:lstStyle/>
        <a:p>
          <a:r>
            <a:rPr lang="pl-PL" dirty="0"/>
            <a:t>Wszyscy apostołowie, posłuszni usłyszanemu poleceniu, łącznie z Maciejem, który uzupełnił ich grono w miejsce Judasza, udali się w różne części świata, aby wypełnić otrzymany od Mistrza nakaz.</a:t>
          </a:r>
          <a:br>
            <a:rPr lang="pl-PL" dirty="0"/>
          </a:br>
          <a:endParaRPr lang="en-US" dirty="0"/>
        </a:p>
      </dgm:t>
    </dgm:pt>
    <dgm:pt modelId="{732A51C3-6D37-43EB-A4AF-699AB37B261D}" type="parTrans" cxnId="{F34E34C9-2C9C-47DD-9B89-5054B6FB92BF}">
      <dgm:prSet/>
      <dgm:spPr/>
      <dgm:t>
        <a:bodyPr/>
        <a:lstStyle/>
        <a:p>
          <a:endParaRPr lang="en-US"/>
        </a:p>
      </dgm:t>
    </dgm:pt>
    <dgm:pt modelId="{C1182C6E-0D00-418C-A492-460310287A3B}" type="sibTrans" cxnId="{F34E34C9-2C9C-47DD-9B89-5054B6FB92BF}">
      <dgm:prSet/>
      <dgm:spPr/>
      <dgm:t>
        <a:bodyPr/>
        <a:lstStyle/>
        <a:p>
          <a:endParaRPr lang="en-US"/>
        </a:p>
      </dgm:t>
    </dgm:pt>
    <dgm:pt modelId="{80C9B48E-6873-487C-AD2D-E2C7A40267FC}" type="pres">
      <dgm:prSet presAssocID="{40356F84-E3F8-4291-A72C-FDAF4EA2E847}" presName="linear" presStyleCnt="0">
        <dgm:presLayoutVars>
          <dgm:animLvl val="lvl"/>
          <dgm:resizeHandles val="exact"/>
        </dgm:presLayoutVars>
      </dgm:prSet>
      <dgm:spPr/>
    </dgm:pt>
    <dgm:pt modelId="{9ABA03FD-DB0C-4474-8EDB-FD1A497F666E}" type="pres">
      <dgm:prSet presAssocID="{909E6384-8C75-43DF-A80C-1768857C27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5688ED-7B18-4740-B013-F7466E9F8CDA}" type="pres">
      <dgm:prSet presAssocID="{6659FC53-9598-45A0-976E-430F629A0C13}" presName="spacer" presStyleCnt="0"/>
      <dgm:spPr/>
    </dgm:pt>
    <dgm:pt modelId="{98F37BE7-25D0-45FB-A529-FF068B34A7EC}" type="pres">
      <dgm:prSet presAssocID="{DCC657A7-7567-49DB-B868-0320B122D7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86C87C9-7334-4DFF-8CFD-EFD35FCB120F}" type="pres">
      <dgm:prSet presAssocID="{440B2B47-1AB4-4FA3-AF0F-38659DA2AAB4}" presName="spacer" presStyleCnt="0"/>
      <dgm:spPr/>
    </dgm:pt>
    <dgm:pt modelId="{D7347BA2-CA9F-451D-BEC1-1E84FECE6721}" type="pres">
      <dgm:prSet presAssocID="{47E7356F-0BAE-4FFD-8B26-7EEEAB578CE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A7C3E36-98D4-4BB9-8CCD-491D66B04F7D}" type="presOf" srcId="{909E6384-8C75-43DF-A80C-1768857C27E9}" destId="{9ABA03FD-DB0C-4474-8EDB-FD1A497F666E}" srcOrd="0" destOrd="0" presId="urn:microsoft.com/office/officeart/2005/8/layout/vList2"/>
    <dgm:cxn modelId="{F4ECC43D-F3E6-448A-B7F8-5889A790E274}" type="presOf" srcId="{40356F84-E3F8-4291-A72C-FDAF4EA2E847}" destId="{80C9B48E-6873-487C-AD2D-E2C7A40267FC}" srcOrd="0" destOrd="0" presId="urn:microsoft.com/office/officeart/2005/8/layout/vList2"/>
    <dgm:cxn modelId="{E5E54A99-9421-4F7F-B4B9-F8F3ACBA2315}" type="presOf" srcId="{DCC657A7-7567-49DB-B868-0320B122D72A}" destId="{98F37BE7-25D0-45FB-A529-FF068B34A7EC}" srcOrd="0" destOrd="0" presId="urn:microsoft.com/office/officeart/2005/8/layout/vList2"/>
    <dgm:cxn modelId="{F99C7DAA-F139-488D-B6F1-7FC44EF31ACF}" srcId="{40356F84-E3F8-4291-A72C-FDAF4EA2E847}" destId="{909E6384-8C75-43DF-A80C-1768857C27E9}" srcOrd="0" destOrd="0" parTransId="{D8D5FDE3-CD11-4D2A-9A74-AC1A02E044C5}" sibTransId="{6659FC53-9598-45A0-976E-430F629A0C13}"/>
    <dgm:cxn modelId="{C31D75B0-F5EB-4781-A553-A8084BDA2F84}" type="presOf" srcId="{47E7356F-0BAE-4FFD-8B26-7EEEAB578CE2}" destId="{D7347BA2-CA9F-451D-BEC1-1E84FECE6721}" srcOrd="0" destOrd="0" presId="urn:microsoft.com/office/officeart/2005/8/layout/vList2"/>
    <dgm:cxn modelId="{F34E34C9-2C9C-47DD-9B89-5054B6FB92BF}" srcId="{40356F84-E3F8-4291-A72C-FDAF4EA2E847}" destId="{47E7356F-0BAE-4FFD-8B26-7EEEAB578CE2}" srcOrd="2" destOrd="0" parTransId="{732A51C3-6D37-43EB-A4AF-699AB37B261D}" sibTransId="{C1182C6E-0D00-418C-A492-460310287A3B}"/>
    <dgm:cxn modelId="{F9C818D4-9FE0-4BF7-B034-DA0C49A05CC3}" srcId="{40356F84-E3F8-4291-A72C-FDAF4EA2E847}" destId="{DCC657A7-7567-49DB-B868-0320B122D72A}" srcOrd="1" destOrd="0" parTransId="{4E81F1CA-AC71-44D4-A17C-268A51ACFDA3}" sibTransId="{440B2B47-1AB4-4FA3-AF0F-38659DA2AAB4}"/>
    <dgm:cxn modelId="{D6ED0428-47DB-4EF0-B7F7-C635ED255FFF}" type="presParOf" srcId="{80C9B48E-6873-487C-AD2D-E2C7A40267FC}" destId="{9ABA03FD-DB0C-4474-8EDB-FD1A497F666E}" srcOrd="0" destOrd="0" presId="urn:microsoft.com/office/officeart/2005/8/layout/vList2"/>
    <dgm:cxn modelId="{629B0089-02F4-444C-8051-2D54B39F32ED}" type="presParOf" srcId="{80C9B48E-6873-487C-AD2D-E2C7A40267FC}" destId="{455688ED-7B18-4740-B013-F7466E9F8CDA}" srcOrd="1" destOrd="0" presId="urn:microsoft.com/office/officeart/2005/8/layout/vList2"/>
    <dgm:cxn modelId="{A7CBE980-062F-40BD-90EF-AF0C117C8E06}" type="presParOf" srcId="{80C9B48E-6873-487C-AD2D-E2C7A40267FC}" destId="{98F37BE7-25D0-45FB-A529-FF068B34A7EC}" srcOrd="2" destOrd="0" presId="urn:microsoft.com/office/officeart/2005/8/layout/vList2"/>
    <dgm:cxn modelId="{9468B15A-6547-4791-AA23-703661D3F297}" type="presParOf" srcId="{80C9B48E-6873-487C-AD2D-E2C7A40267FC}" destId="{486C87C9-7334-4DFF-8CFD-EFD35FCB120F}" srcOrd="3" destOrd="0" presId="urn:microsoft.com/office/officeart/2005/8/layout/vList2"/>
    <dgm:cxn modelId="{FBD2DEDD-6BF3-4CE6-BDE3-D70BFE1696B9}" type="presParOf" srcId="{80C9B48E-6873-487C-AD2D-E2C7A40267FC}" destId="{D7347BA2-CA9F-451D-BEC1-1E84FECE67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36EA9E-C737-46E3-B4EF-91A6FBCA0D3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0F39A34-6769-4C11-BDCA-9407B4EA87EC}">
      <dgm:prSet/>
      <dgm:spPr/>
      <dgm:t>
        <a:bodyPr/>
        <a:lstStyle/>
        <a:p>
          <a:r>
            <a:rPr lang="pl-PL"/>
            <a:t>Apostołowie mieli: towarzyszyć Panu Jezusowi, głosić Jego naukę, udzielać sakramentów, być świadkami życia i zmartwychwstania Pana Jezusa oraz budować wspólnotę Kościoła.</a:t>
          </a:r>
          <a:endParaRPr lang="en-US"/>
        </a:p>
      </dgm:t>
    </dgm:pt>
    <dgm:pt modelId="{7AD1D552-8AFF-4D62-B777-45A0C0E4E4A6}" type="parTrans" cxnId="{4EC94E5D-3C75-44DF-8D46-9509847C9048}">
      <dgm:prSet/>
      <dgm:spPr/>
      <dgm:t>
        <a:bodyPr/>
        <a:lstStyle/>
        <a:p>
          <a:endParaRPr lang="en-US"/>
        </a:p>
      </dgm:t>
    </dgm:pt>
    <dgm:pt modelId="{B457841E-4941-42F9-A02F-06A84FBAA668}" type="sibTrans" cxnId="{4EC94E5D-3C75-44DF-8D46-9509847C9048}">
      <dgm:prSet/>
      <dgm:spPr/>
      <dgm:t>
        <a:bodyPr/>
        <a:lstStyle/>
        <a:p>
          <a:endParaRPr lang="en-US"/>
        </a:p>
      </dgm:t>
    </dgm:pt>
    <dgm:pt modelId="{96D5A365-D758-42BD-9424-B13E030D2E88}">
      <dgm:prSet/>
      <dgm:spPr/>
      <dgm:t>
        <a:bodyPr/>
        <a:lstStyle/>
        <a:p>
          <a:r>
            <a:rPr lang="pl-PL"/>
            <a:t>Następcą apostołów są biskupi.</a:t>
          </a:r>
          <a:endParaRPr lang="en-US"/>
        </a:p>
      </dgm:t>
    </dgm:pt>
    <dgm:pt modelId="{566F9EC2-1BA0-4C1C-ABEB-5593FF12F1C8}" type="parTrans" cxnId="{B8E1E84F-DBC7-48E4-B989-C00C9ABA2F74}">
      <dgm:prSet/>
      <dgm:spPr/>
      <dgm:t>
        <a:bodyPr/>
        <a:lstStyle/>
        <a:p>
          <a:endParaRPr lang="en-US"/>
        </a:p>
      </dgm:t>
    </dgm:pt>
    <dgm:pt modelId="{F9F9B977-3110-47E7-BF10-CDC4399A9B9A}" type="sibTrans" cxnId="{B8E1E84F-DBC7-48E4-B989-C00C9ABA2F74}">
      <dgm:prSet/>
      <dgm:spPr/>
      <dgm:t>
        <a:bodyPr/>
        <a:lstStyle/>
        <a:p>
          <a:endParaRPr lang="en-US"/>
        </a:p>
      </dgm:t>
    </dgm:pt>
    <dgm:pt modelId="{93E934B8-D200-43E5-9043-6C1D75987AD4}">
      <dgm:prSet/>
      <dgm:spPr/>
      <dgm:t>
        <a:bodyPr/>
        <a:lstStyle/>
        <a:p>
          <a:r>
            <a:rPr lang="pl-PL"/>
            <a:t>Biskupa prowadzącego całą diecezję nazywa się biskupem diecezjalnym </a:t>
          </a:r>
          <a:br>
            <a:rPr lang="pl-PL"/>
          </a:br>
          <a:r>
            <a:rPr lang="pl-PL"/>
            <a:t>(</a:t>
          </a:r>
          <a:r>
            <a:rPr lang="pl-PL" u="sng"/>
            <a:t>w diecezji opolskiej – bp Andrzej Czaja)</a:t>
          </a:r>
          <a:endParaRPr lang="en-US"/>
        </a:p>
      </dgm:t>
    </dgm:pt>
    <dgm:pt modelId="{5A554FF2-3D9E-4EEB-8C1E-E4A7416EC717}" type="parTrans" cxnId="{44FAF472-B7AA-45D6-B722-18FDE1527D43}">
      <dgm:prSet/>
      <dgm:spPr/>
      <dgm:t>
        <a:bodyPr/>
        <a:lstStyle/>
        <a:p>
          <a:endParaRPr lang="en-US"/>
        </a:p>
      </dgm:t>
    </dgm:pt>
    <dgm:pt modelId="{7E479E98-8EC1-4FDD-9F17-9ED8D2153931}" type="sibTrans" cxnId="{44FAF472-B7AA-45D6-B722-18FDE1527D43}">
      <dgm:prSet/>
      <dgm:spPr/>
      <dgm:t>
        <a:bodyPr/>
        <a:lstStyle/>
        <a:p>
          <a:endParaRPr lang="en-US"/>
        </a:p>
      </dgm:t>
    </dgm:pt>
    <dgm:pt modelId="{8CC398A5-FEB8-4B97-BD49-E81A4AB5C104}">
      <dgm:prSet/>
      <dgm:spPr/>
      <dgm:t>
        <a:bodyPr/>
        <a:lstStyle/>
        <a:p>
          <a:r>
            <a:rPr lang="pl-PL"/>
            <a:t>Zaś biskupów wspierających nazywa się biskupami pomocniczymi lub sufraganami </a:t>
          </a:r>
          <a:br>
            <a:rPr lang="pl-PL"/>
          </a:br>
          <a:r>
            <a:rPr lang="pl-PL"/>
            <a:t>( </a:t>
          </a:r>
          <a:r>
            <a:rPr lang="pl-PL" u="sng"/>
            <a:t>w diecezji opolskiej bp Paweł Stobrawa i bp Rudolf Pierskała</a:t>
          </a:r>
          <a:r>
            <a:rPr lang="pl-PL"/>
            <a:t>)</a:t>
          </a:r>
          <a:endParaRPr lang="en-US"/>
        </a:p>
      </dgm:t>
    </dgm:pt>
    <dgm:pt modelId="{1EF512DA-FD4F-452C-B3DE-E059AE3485EA}" type="parTrans" cxnId="{B7650149-A24E-4771-A2AA-9AD927B714E2}">
      <dgm:prSet/>
      <dgm:spPr/>
      <dgm:t>
        <a:bodyPr/>
        <a:lstStyle/>
        <a:p>
          <a:endParaRPr lang="en-US"/>
        </a:p>
      </dgm:t>
    </dgm:pt>
    <dgm:pt modelId="{C6C981AD-F713-4699-BAB1-C7DF2FC9BBB1}" type="sibTrans" cxnId="{B7650149-A24E-4771-A2AA-9AD927B714E2}">
      <dgm:prSet/>
      <dgm:spPr/>
      <dgm:t>
        <a:bodyPr/>
        <a:lstStyle/>
        <a:p>
          <a:endParaRPr lang="en-US"/>
        </a:p>
      </dgm:t>
    </dgm:pt>
    <dgm:pt modelId="{7C157A4E-9D72-4905-8708-6F9DC0962A2E}" type="pres">
      <dgm:prSet presAssocID="{BF36EA9E-C737-46E3-B4EF-91A6FBCA0D35}" presName="linear" presStyleCnt="0">
        <dgm:presLayoutVars>
          <dgm:animLvl val="lvl"/>
          <dgm:resizeHandles val="exact"/>
        </dgm:presLayoutVars>
      </dgm:prSet>
      <dgm:spPr/>
    </dgm:pt>
    <dgm:pt modelId="{29251CEE-D6F7-493E-BD0A-6A9E925A7536}" type="pres">
      <dgm:prSet presAssocID="{60F39A34-6769-4C11-BDCA-9407B4EA87E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00177FE-7899-4551-AD4C-D654C0B6637B}" type="pres">
      <dgm:prSet presAssocID="{B457841E-4941-42F9-A02F-06A84FBAA668}" presName="spacer" presStyleCnt="0"/>
      <dgm:spPr/>
    </dgm:pt>
    <dgm:pt modelId="{07029C9D-D08A-4CB4-8675-961BABD7B85C}" type="pres">
      <dgm:prSet presAssocID="{96D5A365-D758-42BD-9424-B13E030D2E8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778A2C-281D-4544-9616-A47203F945FE}" type="pres">
      <dgm:prSet presAssocID="{F9F9B977-3110-47E7-BF10-CDC4399A9B9A}" presName="spacer" presStyleCnt="0"/>
      <dgm:spPr/>
    </dgm:pt>
    <dgm:pt modelId="{85DDC5F3-529E-4D95-A5B5-674FA14951C4}" type="pres">
      <dgm:prSet presAssocID="{93E934B8-D200-43E5-9043-6C1D75987AD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A489D2A-5C44-4619-AC21-2284594CD1DB}" type="pres">
      <dgm:prSet presAssocID="{7E479E98-8EC1-4FDD-9F17-9ED8D2153931}" presName="spacer" presStyleCnt="0"/>
      <dgm:spPr/>
    </dgm:pt>
    <dgm:pt modelId="{BAFFE4A3-1A3C-4A92-86F9-3A47D4C427CB}" type="pres">
      <dgm:prSet presAssocID="{8CC398A5-FEB8-4B97-BD49-E81A4AB5C10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828E437-4C1E-424C-9D96-DCB1D3E9BBCF}" type="presOf" srcId="{8CC398A5-FEB8-4B97-BD49-E81A4AB5C104}" destId="{BAFFE4A3-1A3C-4A92-86F9-3A47D4C427CB}" srcOrd="0" destOrd="0" presId="urn:microsoft.com/office/officeart/2005/8/layout/vList2"/>
    <dgm:cxn modelId="{4EC94E5D-3C75-44DF-8D46-9509847C9048}" srcId="{BF36EA9E-C737-46E3-B4EF-91A6FBCA0D35}" destId="{60F39A34-6769-4C11-BDCA-9407B4EA87EC}" srcOrd="0" destOrd="0" parTransId="{7AD1D552-8AFF-4D62-B777-45A0C0E4E4A6}" sibTransId="{B457841E-4941-42F9-A02F-06A84FBAA668}"/>
    <dgm:cxn modelId="{B7650149-A24E-4771-A2AA-9AD927B714E2}" srcId="{BF36EA9E-C737-46E3-B4EF-91A6FBCA0D35}" destId="{8CC398A5-FEB8-4B97-BD49-E81A4AB5C104}" srcOrd="3" destOrd="0" parTransId="{1EF512DA-FD4F-452C-B3DE-E059AE3485EA}" sibTransId="{C6C981AD-F713-4699-BAB1-C7DF2FC9BBB1}"/>
    <dgm:cxn modelId="{B8E1E84F-DBC7-48E4-B989-C00C9ABA2F74}" srcId="{BF36EA9E-C737-46E3-B4EF-91A6FBCA0D35}" destId="{96D5A365-D758-42BD-9424-B13E030D2E88}" srcOrd="1" destOrd="0" parTransId="{566F9EC2-1BA0-4C1C-ABEB-5593FF12F1C8}" sibTransId="{F9F9B977-3110-47E7-BF10-CDC4399A9B9A}"/>
    <dgm:cxn modelId="{44FAF472-B7AA-45D6-B722-18FDE1527D43}" srcId="{BF36EA9E-C737-46E3-B4EF-91A6FBCA0D35}" destId="{93E934B8-D200-43E5-9043-6C1D75987AD4}" srcOrd="2" destOrd="0" parTransId="{5A554FF2-3D9E-4EEB-8C1E-E4A7416EC717}" sibTransId="{7E479E98-8EC1-4FDD-9F17-9ED8D2153931}"/>
    <dgm:cxn modelId="{077C8489-CE76-4F0F-8478-FC1426B3FBF2}" type="presOf" srcId="{96D5A365-D758-42BD-9424-B13E030D2E88}" destId="{07029C9D-D08A-4CB4-8675-961BABD7B85C}" srcOrd="0" destOrd="0" presId="urn:microsoft.com/office/officeart/2005/8/layout/vList2"/>
    <dgm:cxn modelId="{AE53E789-B6D7-466B-9AAF-1B1DA9A93B06}" type="presOf" srcId="{BF36EA9E-C737-46E3-B4EF-91A6FBCA0D35}" destId="{7C157A4E-9D72-4905-8708-6F9DC0962A2E}" srcOrd="0" destOrd="0" presId="urn:microsoft.com/office/officeart/2005/8/layout/vList2"/>
    <dgm:cxn modelId="{B0BCFD91-4A49-46A2-856C-5F11FEA60A45}" type="presOf" srcId="{93E934B8-D200-43E5-9043-6C1D75987AD4}" destId="{85DDC5F3-529E-4D95-A5B5-674FA14951C4}" srcOrd="0" destOrd="0" presId="urn:microsoft.com/office/officeart/2005/8/layout/vList2"/>
    <dgm:cxn modelId="{33EF60AE-0060-40F0-ADA2-E4B7FA4434AD}" type="presOf" srcId="{60F39A34-6769-4C11-BDCA-9407B4EA87EC}" destId="{29251CEE-D6F7-493E-BD0A-6A9E925A7536}" srcOrd="0" destOrd="0" presId="urn:microsoft.com/office/officeart/2005/8/layout/vList2"/>
    <dgm:cxn modelId="{D386B239-7785-4AE3-ADA6-DE1D87623223}" type="presParOf" srcId="{7C157A4E-9D72-4905-8708-6F9DC0962A2E}" destId="{29251CEE-D6F7-493E-BD0A-6A9E925A7536}" srcOrd="0" destOrd="0" presId="urn:microsoft.com/office/officeart/2005/8/layout/vList2"/>
    <dgm:cxn modelId="{9EF135E0-0AD5-4615-A9E2-24103CD14709}" type="presParOf" srcId="{7C157A4E-9D72-4905-8708-6F9DC0962A2E}" destId="{100177FE-7899-4551-AD4C-D654C0B6637B}" srcOrd="1" destOrd="0" presId="urn:microsoft.com/office/officeart/2005/8/layout/vList2"/>
    <dgm:cxn modelId="{6AF6602B-FD84-4615-B45D-797946693EC8}" type="presParOf" srcId="{7C157A4E-9D72-4905-8708-6F9DC0962A2E}" destId="{07029C9D-D08A-4CB4-8675-961BABD7B85C}" srcOrd="2" destOrd="0" presId="urn:microsoft.com/office/officeart/2005/8/layout/vList2"/>
    <dgm:cxn modelId="{E52D2829-ED4B-446D-BC6F-88C8349BA656}" type="presParOf" srcId="{7C157A4E-9D72-4905-8708-6F9DC0962A2E}" destId="{2D778A2C-281D-4544-9616-A47203F945FE}" srcOrd="3" destOrd="0" presId="urn:microsoft.com/office/officeart/2005/8/layout/vList2"/>
    <dgm:cxn modelId="{8E5336AE-E389-4BE9-B350-758446849D8D}" type="presParOf" srcId="{7C157A4E-9D72-4905-8708-6F9DC0962A2E}" destId="{85DDC5F3-529E-4D95-A5B5-674FA14951C4}" srcOrd="4" destOrd="0" presId="urn:microsoft.com/office/officeart/2005/8/layout/vList2"/>
    <dgm:cxn modelId="{F8010AFE-5E2D-45EF-BFF8-9A00DCDE4D72}" type="presParOf" srcId="{7C157A4E-9D72-4905-8708-6F9DC0962A2E}" destId="{DA489D2A-5C44-4619-AC21-2284594CD1DB}" srcOrd="5" destOrd="0" presId="urn:microsoft.com/office/officeart/2005/8/layout/vList2"/>
    <dgm:cxn modelId="{F11B79A1-AD07-469F-8B7E-8FFF2CE5C9EA}" type="presParOf" srcId="{7C157A4E-9D72-4905-8708-6F9DC0962A2E}" destId="{BAFFE4A3-1A3C-4A92-86F9-3A47D4C427C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A03FD-DB0C-4474-8EDB-FD1A497F666E}">
      <dsp:nvSpPr>
        <dsp:cNvPr id="0" name=""/>
        <dsp:cNvSpPr/>
      </dsp:nvSpPr>
      <dsp:spPr>
        <a:xfrm>
          <a:off x="0" y="113947"/>
          <a:ext cx="6628804" cy="1553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W Wielki Czwartek w czasie Ostatniej Wieczerzy apostołowie usłyszeli i przyjęli wezwanie: „(…) To czyńcie na moją pamiątkę” </a:t>
          </a:r>
          <a:br>
            <a:rPr lang="pl-PL" sz="1600" kern="1200" dirty="0"/>
          </a:br>
          <a:r>
            <a:rPr lang="pl-PL" sz="1600" kern="1200" dirty="0"/>
            <a:t>(</a:t>
          </a:r>
          <a:r>
            <a:rPr lang="pl-PL" sz="1600" kern="1200" dirty="0" err="1"/>
            <a:t>Łk</a:t>
          </a:r>
          <a:r>
            <a:rPr lang="pl-PL" sz="1600" kern="1200" dirty="0"/>
            <a:t> 22,19)</a:t>
          </a:r>
          <a:endParaRPr lang="en-US" sz="1600" kern="1200" dirty="0"/>
        </a:p>
      </dsp:txBody>
      <dsp:txXfrm>
        <a:off x="75820" y="189767"/>
        <a:ext cx="6477164" cy="1401535"/>
      </dsp:txXfrm>
    </dsp:sp>
    <dsp:sp modelId="{98F37BE7-25D0-45FB-A529-FF068B34A7EC}">
      <dsp:nvSpPr>
        <dsp:cNvPr id="0" name=""/>
        <dsp:cNvSpPr/>
      </dsp:nvSpPr>
      <dsp:spPr>
        <a:xfrm>
          <a:off x="0" y="1713203"/>
          <a:ext cx="6628804" cy="1553175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Przed wniebowstąpieniem Pan Jezus nakazał apostołom: „Dana Mi jest wszelka władza w niebie i na ziemi. Idźcie więc i nauczajcie wszystkie narody, udzielając im chrztu w imię Ojca i Syna, i Ducha Świętego. Uczcie je zachowywać wszystko, co wam przykazałem. A oto Ja jestem z wami przez wszystkie dni, aż do skończenia świata”. (Mt 28, 18-20)</a:t>
          </a:r>
          <a:endParaRPr lang="en-US" sz="1600" kern="1200"/>
        </a:p>
      </dsp:txBody>
      <dsp:txXfrm>
        <a:off x="75820" y="1789023"/>
        <a:ext cx="6477164" cy="1401535"/>
      </dsp:txXfrm>
    </dsp:sp>
    <dsp:sp modelId="{D7347BA2-CA9F-451D-BEC1-1E84FECE6721}">
      <dsp:nvSpPr>
        <dsp:cNvPr id="0" name=""/>
        <dsp:cNvSpPr/>
      </dsp:nvSpPr>
      <dsp:spPr>
        <a:xfrm>
          <a:off x="0" y="3312458"/>
          <a:ext cx="6628804" cy="155317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Wszyscy apostołowie, posłuszni usłyszanemu poleceniu, łącznie z Maciejem, który uzupełnił ich grono w miejsce Judasza, udali się w różne części świata, aby wypełnić otrzymany od Mistrza nakaz.</a:t>
          </a:r>
          <a:br>
            <a:rPr lang="pl-PL" sz="1600" kern="1200" dirty="0"/>
          </a:br>
          <a:endParaRPr lang="en-US" sz="1600" kern="1200" dirty="0"/>
        </a:p>
      </dsp:txBody>
      <dsp:txXfrm>
        <a:off x="75820" y="3388278"/>
        <a:ext cx="6477164" cy="1401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51CEE-D6F7-493E-BD0A-6A9E925A7536}">
      <dsp:nvSpPr>
        <dsp:cNvPr id="0" name=""/>
        <dsp:cNvSpPr/>
      </dsp:nvSpPr>
      <dsp:spPr>
        <a:xfrm>
          <a:off x="0" y="626250"/>
          <a:ext cx="6628804" cy="8950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Apostołowie mieli: towarzyszyć Panu Jezusowi, głosić Jego naukę, udzielać sakramentów, być świadkami życia i zmartwychwstania Pana Jezusa oraz budować wspólnotę Kościoła.</a:t>
          </a:r>
          <a:endParaRPr lang="en-US" sz="1700" kern="1200"/>
        </a:p>
      </dsp:txBody>
      <dsp:txXfrm>
        <a:off x="43693" y="669943"/>
        <a:ext cx="6541418" cy="807664"/>
      </dsp:txXfrm>
    </dsp:sp>
    <dsp:sp modelId="{07029C9D-D08A-4CB4-8675-961BABD7B85C}">
      <dsp:nvSpPr>
        <dsp:cNvPr id="0" name=""/>
        <dsp:cNvSpPr/>
      </dsp:nvSpPr>
      <dsp:spPr>
        <a:xfrm>
          <a:off x="0" y="1570260"/>
          <a:ext cx="6628804" cy="89505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Następcą apostołów są biskupi.</a:t>
          </a:r>
          <a:endParaRPr lang="en-US" sz="1700" kern="1200"/>
        </a:p>
      </dsp:txBody>
      <dsp:txXfrm>
        <a:off x="43693" y="1613953"/>
        <a:ext cx="6541418" cy="807664"/>
      </dsp:txXfrm>
    </dsp:sp>
    <dsp:sp modelId="{85DDC5F3-529E-4D95-A5B5-674FA14951C4}">
      <dsp:nvSpPr>
        <dsp:cNvPr id="0" name=""/>
        <dsp:cNvSpPr/>
      </dsp:nvSpPr>
      <dsp:spPr>
        <a:xfrm>
          <a:off x="0" y="2514270"/>
          <a:ext cx="6628804" cy="89505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Biskupa prowadzącego całą diecezję nazywa się biskupem diecezjalnym </a:t>
          </a:r>
          <a:br>
            <a:rPr lang="pl-PL" sz="1700" kern="1200"/>
          </a:br>
          <a:r>
            <a:rPr lang="pl-PL" sz="1700" kern="1200"/>
            <a:t>(</a:t>
          </a:r>
          <a:r>
            <a:rPr lang="pl-PL" sz="1700" u="sng" kern="1200"/>
            <a:t>w diecezji opolskiej – bp Andrzej Czaja)</a:t>
          </a:r>
          <a:endParaRPr lang="en-US" sz="1700" kern="1200"/>
        </a:p>
      </dsp:txBody>
      <dsp:txXfrm>
        <a:off x="43693" y="2557963"/>
        <a:ext cx="6541418" cy="807664"/>
      </dsp:txXfrm>
    </dsp:sp>
    <dsp:sp modelId="{BAFFE4A3-1A3C-4A92-86F9-3A47D4C427CB}">
      <dsp:nvSpPr>
        <dsp:cNvPr id="0" name=""/>
        <dsp:cNvSpPr/>
      </dsp:nvSpPr>
      <dsp:spPr>
        <a:xfrm>
          <a:off x="0" y="3458280"/>
          <a:ext cx="6628804" cy="89505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Zaś biskupów wspierających nazywa się biskupami pomocniczymi lub sufraganami </a:t>
          </a:r>
          <a:br>
            <a:rPr lang="pl-PL" sz="1700" kern="1200"/>
          </a:br>
          <a:r>
            <a:rPr lang="pl-PL" sz="1700" kern="1200"/>
            <a:t>( </a:t>
          </a:r>
          <a:r>
            <a:rPr lang="pl-PL" sz="1700" u="sng" kern="1200"/>
            <a:t>w diecezji opolskiej bp Paweł Stobrawa i bp Rudolf Pierskała</a:t>
          </a:r>
          <a:r>
            <a:rPr lang="pl-PL" sz="1700" kern="1200"/>
            <a:t>)</a:t>
          </a:r>
          <a:endParaRPr lang="en-US" sz="1700" kern="1200"/>
        </a:p>
      </dsp:txBody>
      <dsp:txXfrm>
        <a:off x="43693" y="3501973"/>
        <a:ext cx="6541418" cy="807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98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44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25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20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01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8873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23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24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8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9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34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79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17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2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13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22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C023-7365-4287-B71A-02E2261CDF86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F745F-DD19-44B9-A729-189A3D70C8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08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gabi.szweda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5D585E-1BD0-4AF7-9311-A40E76A4A3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RELIGIA KL VB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226898-F6AD-41A4-A40F-D5809FE2B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1400" b="1" dirty="0">
                <a:solidFill>
                  <a:schemeClr val="accent5">
                    <a:lumMod val="75000"/>
                  </a:schemeClr>
                </a:solidFill>
              </a:rPr>
              <a:t>Katecheza 35       Temat: Jezus posyła apostołów.    </a:t>
            </a:r>
            <a:r>
              <a:rPr lang="pl-PL" sz="1400" b="1">
                <a:solidFill>
                  <a:schemeClr val="accent5">
                    <a:lumMod val="75000"/>
                  </a:schemeClr>
                </a:solidFill>
              </a:rPr>
              <a:t>27.03.20 </a:t>
            </a:r>
            <a:r>
              <a:rPr lang="pl-PL" sz="1400" b="1" dirty="0">
                <a:solidFill>
                  <a:schemeClr val="accent5">
                    <a:lumMod val="75000"/>
                  </a:schemeClr>
                </a:solidFill>
              </a:rPr>
              <a:t>r.</a:t>
            </a:r>
          </a:p>
          <a:p>
            <a:r>
              <a:rPr lang="pl-PL" sz="1400" b="1" u="sng" dirty="0"/>
              <a:t>Cele katechetyczne</a:t>
            </a:r>
            <a:r>
              <a:rPr lang="pl-PL" sz="1400" b="1" dirty="0"/>
              <a:t>: Ukazanie, że pójście za Jezusem wiąże się z podjęciem zdecydowanej decyzji oraz zmianą dotychczasowego sposobu życia. Zachęta do odważnego pójścia za Jezusem. Kształtowanie umiejętności prowadzenia innych do Chrystusa. </a:t>
            </a:r>
          </a:p>
          <a:p>
            <a:r>
              <a:rPr lang="pl-PL" sz="1400" b="1" u="sng" dirty="0"/>
              <a:t>Przewidywane osiągnięcia ucznia</a:t>
            </a:r>
            <a:r>
              <a:rPr lang="pl-PL" sz="1400" b="1" dirty="0"/>
              <a:t>: - wie, kim są apostołowie i co było ich zadaniem, - potrafi powiedzieć, kim są następcy apostołów, - rozumie, jakie jest znaczenie modlitwy za duszpasterzy Kościoła.     </a:t>
            </a:r>
          </a:p>
        </p:txBody>
      </p:sp>
    </p:spTree>
    <p:extLst>
      <p:ext uri="{BB962C8B-B14F-4D97-AF65-F5344CB8AC3E}">
        <p14:creationId xmlns:p14="http://schemas.microsoft.com/office/powerpoint/2010/main" val="236387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Symbol zastępczy zawartości 4" descr="Obraz zawierający budynek, odzież, osoba, mężczyzna&#10;&#10;Opis wygenerowany automatycznie">
            <a:extLst>
              <a:ext uri="{FF2B5EF4-FFF2-40B4-BE49-F238E27FC236}">
                <a16:creationId xmlns:a16="http://schemas.microsoft.com/office/drawing/2014/main" id="{CA7ED72D-B85A-48D4-9F19-87ABFCD95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2" r="74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CA0BF74-DCE7-45D0-BCEC-DB3B92D1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pl-PL" sz="5400" dirty="0"/>
              <a:t>Biskup diecezjalny Andrzej Czaja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0540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E3861F6E-1FF1-40E8-9954-135E34B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pl-PL"/>
              <a:t>Insygnia apostołów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DE6442-E6E0-4DB8-984A-FF8BF80EE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pl-PL" dirty="0"/>
              <a:t>INSYGNIA (oznaki władzy biskupiej):</a:t>
            </a:r>
          </a:p>
          <a:p>
            <a:r>
              <a:rPr lang="pl-PL" dirty="0"/>
              <a:t>- </a:t>
            </a:r>
            <a:r>
              <a:rPr lang="pl-PL" b="1" dirty="0"/>
              <a:t>pektorał </a:t>
            </a:r>
            <a:r>
              <a:rPr lang="pl-PL" dirty="0"/>
              <a:t>(krzyż noszony przez biskupa na piersiach)</a:t>
            </a:r>
          </a:p>
          <a:p>
            <a:r>
              <a:rPr lang="pl-PL" dirty="0"/>
              <a:t>- </a:t>
            </a:r>
            <a:r>
              <a:rPr lang="pl-PL" b="1" dirty="0"/>
              <a:t>pastorał</a:t>
            </a:r>
            <a:r>
              <a:rPr lang="pl-PL" dirty="0"/>
              <a:t> (laska pasterska)</a:t>
            </a:r>
          </a:p>
          <a:p>
            <a:r>
              <a:rPr lang="pl-PL" dirty="0"/>
              <a:t>- </a:t>
            </a:r>
            <a:r>
              <a:rPr lang="pl-PL" b="1" dirty="0"/>
              <a:t>mitra</a:t>
            </a:r>
            <a:r>
              <a:rPr lang="pl-PL" dirty="0"/>
              <a:t> (wysokie nakrycie głowy)</a:t>
            </a:r>
          </a:p>
          <a:p>
            <a:r>
              <a:rPr lang="pl-PL" dirty="0"/>
              <a:t>- </a:t>
            </a:r>
            <a:r>
              <a:rPr lang="pl-PL" b="1" dirty="0"/>
              <a:t>pierścień </a:t>
            </a:r>
          </a:p>
          <a:p>
            <a:r>
              <a:rPr lang="pl-PL" dirty="0"/>
              <a:t>Biskup zakłada </a:t>
            </a:r>
            <a:r>
              <a:rPr lang="pl-PL" b="1" dirty="0"/>
              <a:t>sutannę koloru fioletowego lub czarną z fioletowymi guzikami i fioletowym obszyciem</a:t>
            </a:r>
            <a:r>
              <a:rPr lang="pl-PL" dirty="0"/>
              <a:t>. Nosi również </a:t>
            </a:r>
            <a:r>
              <a:rPr lang="pl-PL" b="1" dirty="0"/>
              <a:t>fioletową piuskę </a:t>
            </a:r>
            <a:r>
              <a:rPr lang="pl-PL" dirty="0"/>
              <a:t>– małą okrągłą czapeczkę (z j. łac. pius-pobożny)</a:t>
            </a:r>
          </a:p>
          <a:p>
            <a:pPr lvl="0">
              <a:buClr>
                <a:srgbClr val="90C226"/>
              </a:buClr>
            </a:pPr>
            <a:r>
              <a:rPr lang="pl-PL" dirty="0"/>
              <a:t>APOSTOŁ z j. gr. WYSŁANNIK</a:t>
            </a:r>
          </a:p>
          <a:p>
            <a:pPr lvl="0">
              <a:buClr>
                <a:srgbClr val="90C226"/>
              </a:buClr>
            </a:pPr>
            <a:r>
              <a:rPr lang="pl-PL" dirty="0"/>
              <a:t>BISKUP z j. łac. i  j. gr. OPIEKUN</a:t>
            </a:r>
          </a:p>
          <a:p>
            <a:pPr lvl="0">
              <a:buClr>
                <a:srgbClr val="90C226"/>
              </a:buClr>
            </a:pPr>
            <a:r>
              <a:rPr lang="pl-PL" dirty="0"/>
              <a:t>DIECEZJA z j. łac. OKRĘG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625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D94773-E845-4897-9003-5853A132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pl-PL"/>
              <a:t>Modlitwa za kapłanów</a:t>
            </a:r>
            <a:endParaRPr lang="pl-PL" dirty="0"/>
          </a:p>
        </p:txBody>
      </p:sp>
      <p:sp>
        <p:nvSpPr>
          <p:cNvPr id="25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A5A0F7-FD7C-4276-AFC4-F159419F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pl-PL" b="1" dirty="0">
                <a:latin typeface="source sans pro" panose="020B0503030403020204" pitchFamily="34" charset="0"/>
              </a:rPr>
              <a:t>Modlitwa za wstawiennictwem św. Jana </a:t>
            </a:r>
            <a:r>
              <a:rPr lang="pl-PL" b="1" dirty="0" err="1">
                <a:latin typeface="source sans pro" panose="020B0503030403020204" pitchFamily="34" charset="0"/>
              </a:rPr>
              <a:t>Vianneya</a:t>
            </a:r>
            <a:endParaRPr lang="pl-PL" dirty="0">
              <a:latin typeface="source sans pro" panose="020B0503030403020204" pitchFamily="34" charset="0"/>
            </a:endParaRPr>
          </a:p>
          <a:p>
            <a:r>
              <a:rPr lang="pl-PL" dirty="0">
                <a:latin typeface="pt sans"/>
              </a:rPr>
              <a:t>Wszechmogący i miłosierny Boże, w świętym Janie </a:t>
            </a:r>
            <a:r>
              <a:rPr lang="pl-PL" dirty="0" err="1">
                <a:latin typeface="pt sans"/>
              </a:rPr>
              <a:t>Vianneyu</a:t>
            </a:r>
            <a:r>
              <a:rPr lang="pl-PL" dirty="0">
                <a:latin typeface="pt sans"/>
              </a:rPr>
              <a:t> dałeś nam wzór kapłana znakomitego w pasterskiej gorliwości. Przez jego wstawiennictwo uświęcaj wszystkich kapłanów, pomóż im zdobywać ludzi dla Twego Królestwa i razem z nimi osiągnąć wieczną chwałę. Amen. </a:t>
            </a:r>
            <a:br>
              <a:rPr lang="pl-PL" dirty="0">
                <a:latin typeface="pt sans"/>
              </a:rPr>
            </a:br>
            <a:r>
              <a:rPr lang="pl-PL" dirty="0">
                <a:latin typeface="pt sans"/>
              </a:rPr>
              <a:t>Święty Janie </a:t>
            </a:r>
            <a:r>
              <a:rPr lang="pl-PL" dirty="0" err="1">
                <a:latin typeface="pt sans"/>
              </a:rPr>
              <a:t>Vianneyu</a:t>
            </a:r>
            <a:r>
              <a:rPr lang="pl-PL" dirty="0">
                <a:latin typeface="pt sans"/>
              </a:rPr>
              <a:t>, patronie kapłanów, módl się za nami.</a:t>
            </a:r>
          </a:p>
          <a:p>
            <a:endParaRPr lang="pl-PL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777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A757E6-7925-4F1F-A4A1-C7419958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A83748-05EF-400D-A654-F25F2D8D0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 defTabSz="914400">
              <a:lnSpc>
                <a:spcPct val="11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0000"/>
                </a:solidFill>
                <a:latin typeface="Avenir Next LT Pro"/>
              </a:rPr>
              <a:t>Po zapoznaniu się z prezentacją napisz w zeszycie temat lekcji i zrób krótką notatkę z lekcji (jeżeli masz możliwość wydrukowania tekstów z prezentacji, to możesz tekst wydrukować i wkleić do zeszytu).</a:t>
            </a:r>
          </a:p>
          <a:p>
            <a:pPr marL="228600" lvl="0" indent="-228600" defTabSz="914400">
              <a:lnSpc>
                <a:spcPct val="11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0000"/>
                </a:solidFill>
                <a:latin typeface="Avenir Next LT Pro"/>
              </a:rPr>
              <a:t> odszukaj w „Drodze do nieba” modlitwę za papieża (Ojca Świętego) i odmów ją wieczorem.</a:t>
            </a:r>
          </a:p>
          <a:p>
            <a:pPr marL="228600" lvl="0" indent="-228600" defTabSz="914400">
              <a:lnSpc>
                <a:spcPct val="11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0000"/>
                </a:solidFill>
                <a:latin typeface="Avenir Next LT Pro"/>
              </a:rPr>
              <a:t>Życzę owocnej modlitwy i pracy. Z Panem Bogiem.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343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DD3588-4FDA-40A0-A3E8-A2F599D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77" y="33250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„Razem przepisujemy Biblię” projekt Wydziału Katechetycznego Diecezji Opolskiej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DE503F-2544-4C9F-8F7D-0A63B6144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Zachęcam Was do udziału w projekcie „Razem przepisujemy Biblię” </a:t>
            </a:r>
          </a:p>
          <a:p>
            <a:r>
              <a:rPr lang="pl-PL" dirty="0"/>
              <a:t>OPIS PROJEKTU Chcemy Cię zaprosić do niezwykłej przygody z Pismem Świętym. Szczególnie w tym czasie, kiedy jest w nas tyle lęku i niepewności związanej z </a:t>
            </a:r>
            <a:r>
              <a:rPr lang="pl-PL" dirty="0" err="1"/>
              <a:t>koronawirusem</a:t>
            </a:r>
            <a:r>
              <a:rPr lang="pl-PL" dirty="0"/>
              <a:t>.• Celem projektu jest zetknięcie się, rozczytanie i poznanie ksiąg Pisma Świętego. W projekcie mogą uczestniczyć uczniowie szkół podstawowych oraz ponadpodstawowych z diecezji opolskiej. Fragmenty Pisma Świętego, oprócz uczniów, mogą również przepisywać Katecheci świeccy, Siostry Zakonne oraz Księża. </a:t>
            </a:r>
          </a:p>
          <a:p>
            <a:r>
              <a:rPr lang="pl-PL" dirty="0"/>
              <a:t> WYMOGI Uczeń odręcznie przepisuje tekst na białą kartkę papieru formatu A4 (kartka czysta – bez kratek czy linii). Obowiązuje tekst z Biblii Tysiąclecia www.biblia.deon.pl Można również namalować dodatkowo jakąś scenę z danej księgi – będzie to wtedy wykorzystane jako zakładka. </a:t>
            </a:r>
          </a:p>
          <a:p>
            <a:r>
              <a:rPr lang="pl-PL" dirty="0"/>
              <a:t>  Chętnych proszę do zgłaszania się na mojego maila </a:t>
            </a:r>
            <a:r>
              <a:rPr lang="pl-PL" dirty="0">
                <a:hlinkClick r:id="rId2"/>
              </a:rPr>
              <a:t>gabi.szweda@gmail.com</a:t>
            </a:r>
            <a:r>
              <a:rPr lang="pl-PL" dirty="0"/>
              <a:t> do poniedziałku 30 marca, a ja zgłoszę was dalej.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649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8CB574-9FFE-46DB-BE03-39046674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dla ciebie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88513F-EE9B-4A73-81F6-B66DAE6B0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Zapisz temat w zeszycie (jeżeli twój zeszyt jest w szkole to załóż, proszę nowy zeszyt);</a:t>
            </a:r>
          </a:p>
          <a:p>
            <a:r>
              <a:rPr lang="pl-PL" dirty="0"/>
              <a:t>Zrób krótką notatkę z lekcji;</a:t>
            </a:r>
          </a:p>
          <a:p>
            <a:r>
              <a:rPr lang="pl-PL" dirty="0"/>
              <a:t>Zapisz, możliwie jak najwięcej przykładów, na temat „Co trzeba robić, aby być dobrym apostołem Pana Jezusa?”.</a:t>
            </a:r>
          </a:p>
          <a:p>
            <a:r>
              <a:rPr lang="pl-PL" dirty="0"/>
              <a:t>Wykonaj </a:t>
            </a:r>
            <a:r>
              <a:rPr lang="pl-PL" u="sng" dirty="0"/>
              <a:t>w zeszycie lub jako plakat </a:t>
            </a:r>
            <a:r>
              <a:rPr lang="pl-PL" dirty="0"/>
              <a:t>kalendarz świąt i uroczystości poświęconych poszczególnym apostołom.</a:t>
            </a:r>
          </a:p>
          <a:p>
            <a:r>
              <a:rPr lang="pl-PL" dirty="0"/>
              <a:t>Dziękuję za uwagę</a:t>
            </a:r>
            <a:r>
              <a:rPr lang="pl-PL" dirty="0">
                <a:sym typeface="Wingdings" panose="05000000000000000000" pitchFamily="2" charset="2"/>
              </a:rPr>
              <a:t> i życzę owocnej pracy </a:t>
            </a:r>
          </a:p>
          <a:p>
            <a:r>
              <a:rPr lang="pl-PL" dirty="0">
                <a:sym typeface="Wingdings" panose="05000000000000000000" pitchFamily="2" charset="2"/>
              </a:rPr>
              <a:t>Zeszyty sprawdzę po powrocie do szkoły. Uczcie się, proszę zadanych modlitw.</a:t>
            </a:r>
          </a:p>
          <a:p>
            <a:r>
              <a:rPr lang="pl-PL" dirty="0">
                <a:sym typeface="Wingdings" panose="05000000000000000000" pitchFamily="2" charset="2"/>
              </a:rPr>
              <a:t>Z Panem Bogiem. Pozdrawiam was serdecznie – pani Gabrysia 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64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0FFE11-7E72-425B-AF68-5D4873D7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Modlitwa przed katechezą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3DDB94-F851-48FB-BE96-FC2595846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W tym trudnym dla nas wszystkich czasie zachęcam Was do podjęcia modlitwy w intencji chorych, służby zdrowia oraz tych wszystkich, którzy dążą do zatrzymania rozprzestrzeniania się </a:t>
            </a:r>
            <a:r>
              <a:rPr lang="pl-PL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koronawirusa</a:t>
            </a: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Za cały Kościół święty, papieża, biskupów, kapłanów 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Módlmy się: </a:t>
            </a:r>
            <a:r>
              <a:rPr lang="pl-PL" dirty="0">
                <a:solidFill>
                  <a:srgbClr val="C42F1A">
                    <a:lumMod val="75000"/>
                  </a:srgbClr>
                </a:solidFill>
              </a:rPr>
              <a:t>Ojcze nasz, Zdrowaś Maryjo, Duchu Święty, oraz Któryś za nas cierpiał rany, Jezu Chryste zmiłuj się nad nami. </a:t>
            </a:r>
          </a:p>
          <a:p>
            <a:r>
              <a:rPr lang="pl-PL" dirty="0"/>
              <a:t>Poszukajcie, proszę na YT pieśni „Barka” i zaśpiewajcie ją z całą rodziną na cześć papieża Franciszka i za cały Kościół święty.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201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F66E70-887C-488C-96D4-1E66BA66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Wybór Dwunastu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B6E34D-6EC5-4A69-AD6E-DB57D42FE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Podręcznik s. 120-122</a:t>
            </a:r>
          </a:p>
          <a:p>
            <a:pPr marL="0" indent="0">
              <a:buNone/>
            </a:pPr>
            <a:r>
              <a:rPr lang="pl-PL" dirty="0"/>
              <a:t>„W tym czasie Jezus wyszedł na górę, aby się modlić, i całą noc spędził na modlitwie do Boga. Z nastaniem dnia przywołał swoich uczniów i wybrał spośród nich dwunastu, których też nazwał apostołami: Szymona, którego nazwał Piotrem; i brata jego, Andrzeja; Jakuba i Jana; Filipa i Bartłomieja; Mateusza i Tomasza; Jakuba, syna </a:t>
            </a:r>
            <a:r>
              <a:rPr lang="pl-PL" dirty="0" err="1"/>
              <a:t>Alfeusza</a:t>
            </a:r>
            <a:r>
              <a:rPr lang="pl-PL" dirty="0"/>
              <a:t>, i Szymona z przydomkiem Gorliwy; Judę, syna Jakuba, i Judasza </a:t>
            </a:r>
            <a:r>
              <a:rPr lang="pl-PL" dirty="0" err="1"/>
              <a:t>Iskariotę</a:t>
            </a:r>
            <a:r>
              <a:rPr lang="pl-PL" dirty="0"/>
              <a:t>, który stał się zdrajcą”. (</a:t>
            </a:r>
            <a:r>
              <a:rPr lang="pl-PL" dirty="0" err="1"/>
              <a:t>Łk</a:t>
            </a:r>
            <a:r>
              <a:rPr lang="pl-PL" dirty="0"/>
              <a:t> 6, 12-16)</a:t>
            </a:r>
          </a:p>
          <a:p>
            <a:r>
              <a:rPr lang="pl-PL" dirty="0"/>
              <a:t>Byli to najbliżsi współpracownicy Jezusa. (…) towarzyszyli Mu, by mógł wysyłać ich na głoszenie nauki, i by mieli władzę wypędzać złe duchy”.</a:t>
            </a:r>
            <a:br>
              <a:rPr lang="pl-PL" dirty="0"/>
            </a:br>
            <a:r>
              <a:rPr lang="pl-PL" dirty="0"/>
              <a:t>(Mk, 3, 14-15) </a:t>
            </a:r>
          </a:p>
        </p:txBody>
      </p:sp>
    </p:spTree>
    <p:extLst>
      <p:ext uri="{BB962C8B-B14F-4D97-AF65-F5344CB8AC3E}">
        <p14:creationId xmlns:p14="http://schemas.microsoft.com/office/powerpoint/2010/main" val="133555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118718-777C-4504-BF8C-E0E2F680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Liczba 12 nawiązywała do ST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93AB706-5668-4FC9-AAEF-7A2C49322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604960"/>
              </p:ext>
            </p:extLst>
          </p:nvPr>
        </p:nvGraphicFramePr>
        <p:xfrm>
          <a:off x="677863" y="2160588"/>
          <a:ext cx="70162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118">
                  <a:extLst>
                    <a:ext uri="{9D8B030D-6E8A-4147-A177-3AD203B41FA5}">
                      <a16:colId xmlns:a16="http://schemas.microsoft.com/office/drawing/2014/main" val="2560265412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978597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Stary Testament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Nowy Testament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4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Dwunastu synów Jakuba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Dwunastu apostołów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26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Naród Wybrany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Nowy Lud Boży - Kościół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8459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9061AFF-B064-4A91-9524-850121E96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98899"/>
              </p:ext>
            </p:extLst>
          </p:nvPr>
        </p:nvGraphicFramePr>
        <p:xfrm>
          <a:off x="1288473" y="22305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910162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04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1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9061C9-7426-45D0-99A8-54963A5A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pl-PL" sz="4400"/>
              <a:t>Misja i zadania apostołów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9A49996-B63E-4003-B7BD-01B2BD437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72999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9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032F06-21D6-4F60-98F3-991ECF8E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</a:rPr>
              <a:t>Misja apostołów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67517D-13B8-461E-AEA1-4E7E1812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Następcami apostołów są biskupi.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W łączności z biskupem Rzymu, czyli papieżem, kierują częścią wspólnoty Kościoła, nazywaną diecezją. </a:t>
            </a:r>
          </a:p>
          <a:p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Ich misją jest:</a:t>
            </a:r>
          </a:p>
          <a:p>
            <a:r>
              <a:rPr lang="pl-PL" dirty="0">
                <a:solidFill>
                  <a:srgbClr val="FFFFFF"/>
                </a:solidFill>
              </a:rPr>
              <a:t>- nauczanie (głoszenie Ewangelii)</a:t>
            </a:r>
          </a:p>
          <a:p>
            <a:r>
              <a:rPr lang="pl-PL" dirty="0">
                <a:solidFill>
                  <a:srgbClr val="FFFFFF"/>
                </a:solidFill>
              </a:rPr>
              <a:t>- uświęcanie (sprawowanie sakramentów)</a:t>
            </a:r>
          </a:p>
          <a:p>
            <a:r>
              <a:rPr lang="pl-PL" dirty="0">
                <a:solidFill>
                  <a:srgbClr val="FFFFFF"/>
                </a:solidFill>
              </a:rPr>
              <a:t>- prowadzenie wiernych w Chrystusie (kierowanie wspólnotą).</a:t>
            </a:r>
          </a:p>
        </p:txBody>
      </p:sp>
    </p:spTree>
    <p:extLst>
      <p:ext uri="{BB962C8B-B14F-4D97-AF65-F5344CB8AC3E}">
        <p14:creationId xmlns:p14="http://schemas.microsoft.com/office/powerpoint/2010/main" val="3237998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B0038F-65FD-4190-AAE6-B957A6C95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pl-PL" sz="4400"/>
              <a:t>Biskupi w diecezji opolskiej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C821197-089A-4420-B54E-B32E9D482E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76539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30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E6AE40F-8E52-488C-B1A4-00DDDE087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5" r="2" b="13074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570005C-E4B8-4AE5-A2C5-BDF4C664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pl-PL" sz="5400" dirty="0"/>
              <a:t>Biskup pomocniczy (sufragan) Paweł Stobrawa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865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9" name="Symbol zastępczy zawartości 8" descr="Obraz zawierający osoba, trzymający, mężczyzna, noszenie&#10;&#10;Opis wygenerowany automatycznie">
            <a:extLst>
              <a:ext uri="{FF2B5EF4-FFF2-40B4-BE49-F238E27FC236}">
                <a16:creationId xmlns:a16="http://schemas.microsoft.com/office/drawing/2014/main" id="{5E146D2C-5BD7-4878-8FFE-6FA22A7A0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2" r="9093" b="705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EDE4A3A-7963-40A4-9212-85193A03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pl-PL" sz="5400" dirty="0"/>
              <a:t>Biskup pomocniczy (sufragan) Rudolf </a:t>
            </a:r>
            <a:r>
              <a:rPr lang="pl-PL" sz="5400" dirty="0" err="1"/>
              <a:t>Pierskała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155323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1096</Words>
  <Application>Microsoft Office PowerPoint</Application>
  <PresentationFormat>Panoramiczny</PresentationFormat>
  <Paragraphs>67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Avenir Next LT Pro</vt:lpstr>
      <vt:lpstr>pt sans</vt:lpstr>
      <vt:lpstr>source sans pro</vt:lpstr>
      <vt:lpstr>Trebuchet MS</vt:lpstr>
      <vt:lpstr>Wingdings 3</vt:lpstr>
      <vt:lpstr>Faseta</vt:lpstr>
      <vt:lpstr>RELIGIA KL VB</vt:lpstr>
      <vt:lpstr>Modlitwa przed katechezą</vt:lpstr>
      <vt:lpstr>Wybór Dwunastu </vt:lpstr>
      <vt:lpstr>Liczba 12 nawiązywała do ST</vt:lpstr>
      <vt:lpstr>Misja i zadania apostołów</vt:lpstr>
      <vt:lpstr>Misja apostołów</vt:lpstr>
      <vt:lpstr>Biskupi w diecezji opolskiej</vt:lpstr>
      <vt:lpstr>Biskup pomocniczy (sufragan) Paweł Stobrawa</vt:lpstr>
      <vt:lpstr>Biskup pomocniczy (sufragan) Rudolf Pierskała</vt:lpstr>
      <vt:lpstr>Biskup diecezjalny Andrzej Czaja</vt:lpstr>
      <vt:lpstr>Insygnia apostołów</vt:lpstr>
      <vt:lpstr>Modlitwa za kapłanów</vt:lpstr>
      <vt:lpstr>Prezentacja programu PowerPoint</vt:lpstr>
      <vt:lpstr>„Razem przepisujemy Biblię” projekt Wydziału Katechetycznego Diecezji Opolskiej </vt:lpstr>
      <vt:lpstr>Zadania dla ciebie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RELIGIA KL VA</dc:title>
  <dc:creator>mateusz szweda</dc:creator>
  <cp:lastModifiedBy>mateusz szweda</cp:lastModifiedBy>
  <cp:revision>8</cp:revision>
  <dcterms:created xsi:type="dcterms:W3CDTF">2020-03-24T17:13:48Z</dcterms:created>
  <dcterms:modified xsi:type="dcterms:W3CDTF">2020-03-26T13:47:32Z</dcterms:modified>
</cp:coreProperties>
</file>