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F11B349-E89C-4EE6-814B-F0419C809DF1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6ECF87E-926D-4C5F-B3EF-259CBF100E08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9BC3E34-F9BE-4748-B4B6-CCA9324BCB6B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1F04400-7028-4EC1-BF7F-05136200FD98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01440" y="476640"/>
            <a:ext cx="7212240" cy="5920200"/>
          </a:xfrm>
          <a:prstGeom prst="rect">
            <a:avLst/>
          </a:prstGeom>
          <a:solidFill>
            <a:srgbClr val="2f8f4a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3" name="TextShape 2"/>
          <p:cNvSpPr txBox="1"/>
          <p:nvPr/>
        </p:nvSpPr>
        <p:spPr>
          <a:xfrm>
            <a:off x="5141520" y="1179000"/>
            <a:ext cx="5955840" cy="3404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pl-PL" sz="4800" spc="-1" strike="noStrike">
                <a:solidFill>
                  <a:srgbClr val="ffffff"/>
                </a:solidFill>
                <a:latin typeface="Calibri Light"/>
              </a:rPr>
              <a:t>Mądry wybór </a:t>
            </a:r>
            <a:br/>
            <a:r>
              <a:rPr b="0" lang="pl-PL" sz="4800" spc="-1" strike="noStrike">
                <a:solidFill>
                  <a:srgbClr val="ffffff"/>
                </a:solidFill>
                <a:latin typeface="Calibri Light"/>
              </a:rPr>
              <a:t>w świecie gier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5141520" y="4866840"/>
            <a:ext cx="5955840" cy="1247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Lekcja: </a:t>
            </a:r>
            <a:br/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wychowanie do życia w rodzinie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85" name="Line 4"/>
          <p:cNvSpPr/>
          <p:nvPr/>
        </p:nvSpPr>
        <p:spPr>
          <a:xfrm>
            <a:off x="5287320" y="4713480"/>
            <a:ext cx="3657600" cy="360"/>
          </a:xfrm>
          <a:prstGeom prst="line">
            <a:avLst/>
          </a:prstGeom>
          <a:ln w="1908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" name="Obraz 4" descr=""/>
          <p:cNvPicPr/>
          <p:nvPr/>
        </p:nvPicPr>
        <p:blipFill>
          <a:blip r:embed="rId1"/>
          <a:srcRect l="4079" t="0" r="3699" b="0"/>
          <a:stretch/>
        </p:blipFill>
        <p:spPr>
          <a:xfrm>
            <a:off x="475560" y="476640"/>
            <a:ext cx="3863880" cy="592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210320" y="0"/>
            <a:ext cx="9771120" cy="6857640"/>
          </a:xfrm>
          <a:custGeom>
            <a:avLst/>
            <a:gdLst/>
            <a:ahLst/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Symbol zastępczy zawartości 3" descr=""/>
          <p:cNvPicPr/>
          <p:nvPr/>
        </p:nvPicPr>
        <p:blipFill>
          <a:blip r:embed="rId1"/>
          <a:srcRect l="0" t="0" r="0" b="1368"/>
          <a:stretch/>
        </p:blipFill>
        <p:spPr>
          <a:xfrm>
            <a:off x="1460520" y="0"/>
            <a:ext cx="927036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27600" y="4572000"/>
            <a:ext cx="7057800" cy="1963800"/>
          </a:xfrm>
          <a:prstGeom prst="rect">
            <a:avLst/>
          </a:prstGeom>
          <a:solidFill>
            <a:srgbClr val="29773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TextShape 2"/>
          <p:cNvSpPr txBox="1"/>
          <p:nvPr/>
        </p:nvSpPr>
        <p:spPr>
          <a:xfrm>
            <a:off x="524160" y="476712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Calibri Light"/>
              </a:rPr>
              <a:t>Zadanie dla Ciebie </a:t>
            </a:r>
            <a:r>
              <a:rPr b="0" lang="pl-PL" sz="4400" spc="-1" strike="noStrike">
                <a:solidFill>
                  <a:srgbClr val="ffffff"/>
                </a:solidFill>
                <a:latin typeface="Wingdings"/>
              </a:rPr>
              <a:t>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Obraz 3" descr=""/>
          <p:cNvPicPr/>
          <p:nvPr/>
        </p:nvPicPr>
        <p:blipFill>
          <a:blip r:embed="rId1"/>
          <a:srcRect l="0" t="5383" r="0" b="17031"/>
          <a:stretch/>
        </p:blipFill>
        <p:spPr>
          <a:xfrm>
            <a:off x="327600" y="321840"/>
            <a:ext cx="7057800" cy="4106880"/>
          </a:xfrm>
          <a:prstGeom prst="rect">
            <a:avLst/>
          </a:prstGeom>
          <a:ln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TextShape 4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Na temat gier komputerowych napisano wiele artykułów. Jedne uwypuklają zalety, w innych wymienione są minusy.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Zapisz w zeszycie, co o nich sądzisz?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Skorzystaj z informacji poznanych na slajdach .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27600" y="4572000"/>
            <a:ext cx="7057800" cy="1963800"/>
          </a:xfrm>
          <a:prstGeom prst="rect">
            <a:avLst/>
          </a:prstGeom>
          <a:solidFill>
            <a:srgbClr val="797b4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TextShape 2"/>
          <p:cNvSpPr txBox="1"/>
          <p:nvPr/>
        </p:nvSpPr>
        <p:spPr>
          <a:xfrm>
            <a:off x="524160" y="476712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10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Calibri Light"/>
              </a:rPr>
              <a:t>Czas poświęcany na gry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Obraz 3" descr=""/>
          <p:cNvPicPr/>
          <p:nvPr/>
        </p:nvPicPr>
        <p:blipFill>
          <a:blip r:embed="rId1"/>
          <a:srcRect l="2423" t="0" r="1657" b="0"/>
          <a:stretch/>
        </p:blipFill>
        <p:spPr>
          <a:xfrm>
            <a:off x="327600" y="321840"/>
            <a:ext cx="7057800" cy="410688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7534800" y="321840"/>
            <a:ext cx="433512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TextShape 4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Przeciętny gracz poświęca elektronicznej rozrywce aż 13 godzin tygodniowo. Niekoniecznie trzeba siedzieć przed ekranem komputera. Grać można na konsolach, tabletach czy telefonach komórkowych.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Obraz 3" descr=""/>
          <p:cNvPicPr/>
          <p:nvPr/>
        </p:nvPicPr>
        <p:blipFill>
          <a:blip r:embed="rId1"/>
          <a:srcRect l="22122" t="0" r="16810" b="0"/>
          <a:stretch/>
        </p:blipFill>
        <p:spPr>
          <a:xfrm>
            <a:off x="0" y="0"/>
            <a:ext cx="7009560" cy="685764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 flipH="1">
            <a:off x="5711040" y="0"/>
            <a:ext cx="6479640" cy="6857640"/>
          </a:xfrm>
          <a:custGeom>
            <a:avLst/>
            <a:gdLst/>
            <a:ahLst/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2"/>
          <p:cNvSpPr/>
          <p:nvPr/>
        </p:nvSpPr>
        <p:spPr>
          <a:xfrm flipH="1">
            <a:off x="5942880" y="0"/>
            <a:ext cx="6248880" cy="6857640"/>
          </a:xfrm>
          <a:custGeom>
            <a:avLst/>
            <a:gdLst/>
            <a:ahLst/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bg1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TextShape 3"/>
          <p:cNvSpPr txBox="1"/>
          <p:nvPr/>
        </p:nvSpPr>
        <p:spPr>
          <a:xfrm>
            <a:off x="6801480" y="1396440"/>
            <a:ext cx="48196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Calibri Light"/>
              </a:rPr>
              <a:t>Istnieje szeroki wachlarz propozycji: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4"/>
          <p:cNvSpPr txBox="1"/>
          <p:nvPr/>
        </p:nvSpPr>
        <p:spPr>
          <a:xfrm>
            <a:off x="6801480" y="2872080"/>
            <a:ext cx="4819680" cy="3181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latin typeface="Calibri"/>
              </a:rPr>
              <a:t>gry wojenne, strategiczne, sportowe, edukacyjne czy przyrodnicze. Młodszym oferuje się puzzle, kolorowanki czy gry logiczne. Każdy znajdzie tu coś dla siebie. A grają wszyscy i wszędzie – tak można podsumować badania przeprowadzone we wrześniu 2012 roku przez agencje badań rynku. 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az 3" descr=""/>
          <p:cNvPicPr/>
          <p:nvPr/>
        </p:nvPicPr>
        <p:blipFill>
          <a:blip r:embed="rId1"/>
          <a:srcRect l="0" t="1315" r="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 flipH="1">
            <a:off x="-720" y="998280"/>
            <a:ext cx="6016680" cy="585936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Shape 2"/>
          <p:cNvSpPr txBox="1"/>
          <p:nvPr/>
        </p:nvSpPr>
        <p:spPr>
          <a:xfrm>
            <a:off x="709560" y="1914120"/>
            <a:ext cx="4203720" cy="134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Calibri Light"/>
              </a:rPr>
              <a:t>Przy wszystkich swoich zaletach stanowią jednak pewne niebezpieczeństwo.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Line 3"/>
          <p:cNvSpPr/>
          <p:nvPr/>
        </p:nvSpPr>
        <p:spPr>
          <a:xfrm>
            <a:off x="2286720" y="3336840"/>
            <a:ext cx="935640" cy="360"/>
          </a:xfrm>
          <a:prstGeom prst="line">
            <a:avLst/>
          </a:prstGeom>
          <a:ln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TextShape 4"/>
          <p:cNvSpPr txBox="1"/>
          <p:nvPr/>
        </p:nvSpPr>
        <p:spPr>
          <a:xfrm>
            <a:off x="525600" y="3417480"/>
            <a:ext cx="4592520" cy="2619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Gry komputerowe wyrabiają refleks, umiejętność podejmowania szybkich decyzji, uczą również planowania. Pogłębiają koncentrację i zdolność skupienia się na wykonywanych czynnościach, dostarczają silnych przeżyć. Trudno się przy nich nudzić. Gry wzbogacają wyobraźnię, pomagają w nauce języków. 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Przy wszystkich swoich zaletach stanowią jednak pewne niebezpieczeństwo - zabijają czas i mogą prowadzić do uzależnienia. 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234480" y="803160"/>
            <a:ext cx="53143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3400" spc="-1" strike="noStrike">
                <a:solidFill>
                  <a:srgbClr val="ffffff"/>
                </a:solidFill>
                <a:latin typeface="Calibri Light"/>
              </a:rPr>
              <a:t>Stosujcie zasadę: najpierw obowiązki, potem komputer! </a:t>
            </a:r>
            <a:endParaRPr b="0" lang="pl-PL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0" y="-2160"/>
            <a:ext cx="5608800" cy="5839920"/>
          </a:xfrm>
          <a:custGeom>
            <a:avLst/>
            <a:gdLst/>
            <a:ahLst/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4" name="Obraz 3" descr=""/>
          <p:cNvPicPr/>
          <p:nvPr/>
        </p:nvPicPr>
        <p:blipFill>
          <a:blip r:embed="rId1"/>
          <a:srcRect l="7690" t="0" r="20239" b="0"/>
          <a:stretch/>
        </p:blipFill>
        <p:spPr>
          <a:xfrm>
            <a:off x="0" y="0"/>
            <a:ext cx="5441400" cy="5654520"/>
          </a:xfrm>
          <a:prstGeom prst="rect">
            <a:avLst/>
          </a:prstGeom>
          <a:ln>
            <a:noFill/>
          </a:ln>
        </p:spPr>
      </p:pic>
      <p:sp>
        <p:nvSpPr>
          <p:cNvPr id="105" name="TextShape 3"/>
          <p:cNvSpPr txBox="1"/>
          <p:nvPr/>
        </p:nvSpPr>
        <p:spPr>
          <a:xfrm>
            <a:off x="6234480" y="2279160"/>
            <a:ext cx="5314320" cy="3375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latin typeface="Calibri"/>
              </a:rPr>
              <a:t>Podobnie jak w przypadku większości rozrywek, trzeba i tę rozrywkę umieć dawkować. Warto ustalić wraz z rodzicami, z jakich gier możecie korzystać, które są odpowiednie dla Waszego wieku i wrażliwości. Miejcie kontrolę nad czasem spędzanym przed komputerem. Nie powinniście grać dłużej niż 1-2 godziny dziennie. 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375c8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TextShape 2"/>
          <p:cNvSpPr txBox="1"/>
          <p:nvPr/>
        </p:nvSpPr>
        <p:spPr>
          <a:xfrm>
            <a:off x="524160" y="491400"/>
            <a:ext cx="6593760" cy="1624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Calibri Light"/>
              </a:rPr>
              <a:t>Gry komputerowe </a:t>
            </a:r>
            <a:br/>
            <a:r>
              <a:rPr b="0" lang="pl-PL" sz="4400" spc="-1" strike="noStrike">
                <a:solidFill>
                  <a:srgbClr val="ffffff"/>
                </a:solidFill>
                <a:latin typeface="Calibri Light"/>
              </a:rPr>
              <a:t>– za i przeciw 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Obraz 3" descr=""/>
          <p:cNvPicPr/>
          <p:nvPr/>
        </p:nvPicPr>
        <p:blipFill>
          <a:blip r:embed="rId1"/>
          <a:srcRect l="0" t="1978" r="0" b="1675"/>
          <a:stretch/>
        </p:blipFill>
        <p:spPr>
          <a:xfrm>
            <a:off x="327600" y="2454840"/>
            <a:ext cx="7057800" cy="407988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7557120" y="321840"/>
            <a:ext cx="431280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TextShape 4"/>
          <p:cNvSpPr txBox="1"/>
          <p:nvPr/>
        </p:nvSpPr>
        <p:spPr>
          <a:xfrm>
            <a:off x="8029440" y="917640"/>
            <a:ext cx="3424320" cy="4852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Na temat gier komputerowych napisano wiele artykułów. Jedne uwypuklają zalety, w innych wymienione są minusy. A ty co o nich sądzisz?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W następnych slajdach znajdziesz szereg opinii.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1219176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TextShape 2"/>
          <p:cNvSpPr txBox="1"/>
          <p:nvPr/>
        </p:nvSpPr>
        <p:spPr>
          <a:xfrm>
            <a:off x="589680" y="856080"/>
            <a:ext cx="4560120" cy="1127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3700" spc="-1" strike="noStrike">
                <a:solidFill>
                  <a:srgbClr val="000000"/>
                </a:solidFill>
                <a:latin typeface="Calibri Light"/>
              </a:rPr>
              <a:t>Zalety gier komputerowych </a:t>
            </a:r>
            <a:endParaRPr b="0" lang="pl-PL" sz="3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0" y="1083600"/>
            <a:ext cx="87120" cy="67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159480" y="1083600"/>
            <a:ext cx="195480" cy="67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5"/>
          <p:cNvSpPr/>
          <p:nvPr/>
        </p:nvSpPr>
        <p:spPr>
          <a:xfrm flipH="1">
            <a:off x="664200" y="2090520"/>
            <a:ext cx="4297320" cy="2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TextShape 6"/>
          <p:cNvSpPr txBox="1"/>
          <p:nvPr/>
        </p:nvSpPr>
        <p:spPr>
          <a:xfrm>
            <a:off x="590760" y="2330640"/>
            <a:ext cx="4559040" cy="3979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rozwijają poczucie pewności siebie;   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kształtują wyobraźnię; 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dają biegłość w obsłudze komputera; 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jest to dobry sprawdzian sprawności motorycznej;  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dają relaks.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CustomShape 7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8"/>
          <p:cNvSpPr/>
          <p:nvPr/>
        </p:nvSpPr>
        <p:spPr>
          <a:xfrm>
            <a:off x="5685840" y="513720"/>
            <a:ext cx="6009120" cy="5834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Obraz 3" descr=""/>
          <p:cNvPicPr/>
          <p:nvPr/>
        </p:nvPicPr>
        <p:blipFill>
          <a:blip r:embed="rId1"/>
          <a:srcRect l="14162" t="0" r="8471" b="0"/>
          <a:stretch/>
        </p:blipFill>
        <p:spPr>
          <a:xfrm>
            <a:off x="5977800" y="799200"/>
            <a:ext cx="5425200" cy="525888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9000" y="453960"/>
            <a:ext cx="6674760" cy="1877400"/>
          </a:xfrm>
          <a:prstGeom prst="rect">
            <a:avLst/>
          </a:prstGeom>
          <a:solidFill>
            <a:srgbClr val="2d4660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TextShape 2"/>
          <p:cNvSpPr txBox="1"/>
          <p:nvPr/>
        </p:nvSpPr>
        <p:spPr>
          <a:xfrm>
            <a:off x="731520" y="731520"/>
            <a:ext cx="6089400" cy="1425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Calibri Light"/>
              </a:rPr>
              <a:t>Wady gier komputerowych 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7277040" y="461880"/>
            <a:ext cx="2148840" cy="186984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9573840" y="453240"/>
            <a:ext cx="2148840" cy="1878120"/>
          </a:xfrm>
          <a:prstGeom prst="rect">
            <a:avLst/>
          </a:prstGeom>
          <a:solidFill>
            <a:srgbClr val="e96848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5"/>
          <p:cNvSpPr/>
          <p:nvPr/>
        </p:nvSpPr>
        <p:spPr>
          <a:xfrm>
            <a:off x="459000" y="2481120"/>
            <a:ext cx="6674760" cy="391788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TextShape 6"/>
          <p:cNvSpPr txBox="1"/>
          <p:nvPr/>
        </p:nvSpPr>
        <p:spPr>
          <a:xfrm>
            <a:off x="789480" y="2798280"/>
            <a:ext cx="6031440" cy="3282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tracimy poczucie czasu;  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wzmagają obojętność emocjonalną, osłabiają wolę;  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wzmagają agresję, dają smak władzy; 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powodują drętwienie palców, zmęczenie oczu, bywają przyczyną zapalenia ścięgien, mogą powodować bóle karku, wpływają niekorzystnie na pracę serca;   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powodują zatarcie granicy między światem realnym a wirtualnym;   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700" spc="-1" strike="noStrike">
                <a:solidFill>
                  <a:srgbClr val="000000"/>
                </a:solidFill>
                <a:latin typeface="Calibri"/>
              </a:rPr>
              <a:t>w sposób niebezpieczny przenoszą reguły rządzące grami w świat realny.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Obraz 3" descr=""/>
          <p:cNvPicPr/>
          <p:nvPr/>
        </p:nvPicPr>
        <p:blipFill>
          <a:blip r:embed="rId1"/>
          <a:srcRect l="24327" t="0" r="0" b="0"/>
          <a:stretch/>
        </p:blipFill>
        <p:spPr>
          <a:xfrm>
            <a:off x="7277040" y="2481120"/>
            <a:ext cx="4455720" cy="39178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ymbol zastępczy zawartości 4" descr=""/>
          <p:cNvPicPr/>
          <p:nvPr/>
        </p:nvPicPr>
        <p:blipFill>
          <a:blip r:embed="rId1"/>
          <a:srcRect l="0" t="7032" r="0" b="1797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Application>LibreOffice/5.4.1.2$Windows_x86 LibreOffice_project/ea7cb86e6eeb2bf3a5af73a8f7777ac570321527</Application>
  <Words>394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2020-04-26T10:36:05Z</dcterms:created>
  <dc:creator>mateusz szweda</dc:creator>
  <dc:description/>
  <dc:language>pl-PL</dc:language>
  <cp:lastModifiedBy/>
  <dcterms:modified xsi:type="dcterms:W3CDTF">2020-04-27T10:12:33Z</dcterms:modified>
  <cp:revision>4</cp:revision>
  <dc:subject/>
  <dc:title>Mądry wybór gier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