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3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E234E2-CD86-4B59-8B82-EB2A7D414F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24C4F8C-6667-438C-B188-07C5D5DE94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ED713FE-9A26-48F6-BA02-0FE27A1E1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179A-7E72-44AE-AD2C-B15A6453843E}" type="datetimeFigureOut">
              <a:rPr lang="pl-PL" smtClean="0"/>
              <a:t>21.04.2020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BAA77A7-5D00-4696-AD66-7EDD2F045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A9A7EA4-DAAB-4718-856F-16CCFFA93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EE58-2E22-4E73-B66A-6716B6CEDE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433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E24BE1-9883-46B4-878C-4B9788D99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5E35BE9-09F4-44A4-995C-74736F6C95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7308701-5CE6-48B7-A9E2-8E523F5AE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179A-7E72-44AE-AD2C-B15A6453843E}" type="datetimeFigureOut">
              <a:rPr lang="pl-PL" smtClean="0"/>
              <a:t>21.04.2020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AAE9061-4723-416B-9D8E-68E3EB82A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CAE88BE-7521-4FB4-B728-319C5FFC4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EE58-2E22-4E73-B66A-6716B6CEDE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752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5F67C19-949D-4972-8F77-3A8B982664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0F82A9A-FBCD-4B25-B31D-0D3E389FF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92CEA20-9824-4D6E-BBD0-79236E26B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179A-7E72-44AE-AD2C-B15A6453843E}" type="datetimeFigureOut">
              <a:rPr lang="pl-PL" smtClean="0"/>
              <a:t>21.04.2020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D44C362-6E59-4B95-B55A-09B44CB41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1D8D02D-04D3-4EC8-B388-A2CBD98E1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EE58-2E22-4E73-B66A-6716B6CEDE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3574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25184D-4B8E-4654-903A-9C538F439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5A4818-D3A8-4DB5-B0D5-71EFDBED1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8E5F3E7-A21D-437D-8E9F-F66BEFE33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179A-7E72-44AE-AD2C-B15A6453843E}" type="datetimeFigureOut">
              <a:rPr lang="pl-PL" smtClean="0"/>
              <a:t>21.04.2020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2950B53-6D15-4339-8987-80AA04234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A426521-1798-4066-BF2E-3FB4E8547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EE58-2E22-4E73-B66A-6716B6CEDE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929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A2F3D7-5A15-4169-9C68-98EF50D48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733AB31-2374-4BEF-B059-AE0CD322B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2C0F06C-96AA-400A-A946-4604922AE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179A-7E72-44AE-AD2C-B15A6453843E}" type="datetimeFigureOut">
              <a:rPr lang="pl-PL" smtClean="0"/>
              <a:t>21.04.2020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51E4E0-81C8-4C4C-9C94-B0443B378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DC4A0CF-9508-4567-81BF-6A0CBAAA4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EE58-2E22-4E73-B66A-6716B6CEDE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352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71B36-4E2D-4099-BCB2-E2704288F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CBF4DD-FF75-430D-902D-0502B3A74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06D65AC-7CD2-4F35-AA35-91E2FF71E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6F39F69-579C-45EC-A164-FA67B36A8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179A-7E72-44AE-AD2C-B15A6453843E}" type="datetimeFigureOut">
              <a:rPr lang="pl-PL" smtClean="0"/>
              <a:t>21.04.2020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250966E-8B6F-4203-ACF2-59C11A1AF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B016E68-809F-4C35-8A03-84DA9184E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EE58-2E22-4E73-B66A-6716B6CEDE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642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92800C-9A52-4286-AEF0-AD21EE631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E1A0C3F-7EBA-4AD3-89C1-AB2B61D24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1FA60F8-4F11-4E66-99A6-489CF43E9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6C55BC8-3073-4CD3-9963-968DB0B548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52664FD-D206-4D26-8D36-F2543AAF00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7481D26-D113-4D8D-9435-9CC984ACD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179A-7E72-44AE-AD2C-B15A6453843E}" type="datetimeFigureOut">
              <a:rPr lang="pl-PL" smtClean="0"/>
              <a:t>21.04.2020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F15B662-1841-4656-A647-0C39F7913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531C812-718C-4599-9186-9B94339E8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EE58-2E22-4E73-B66A-6716B6CEDE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777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848447-A30D-48C6-A36F-686688083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AAB2CE6-9E34-42F5-ADA2-860F7A097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179A-7E72-44AE-AD2C-B15A6453843E}" type="datetimeFigureOut">
              <a:rPr lang="pl-PL" smtClean="0"/>
              <a:t>21.04.2020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791CEAE-307E-48C7-B67B-A63067A48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FC7376F-C67E-4AAF-99E0-7D44873DC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EE58-2E22-4E73-B66A-6716B6CEDE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211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1FDE683-4A6E-42EA-AD9B-21AB8CA8D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179A-7E72-44AE-AD2C-B15A6453843E}" type="datetimeFigureOut">
              <a:rPr lang="pl-PL" smtClean="0"/>
              <a:t>21.04.2020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70E3633-900E-49E3-818E-7FED71014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901C8FD-71B2-4E24-A687-561767DFD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EE58-2E22-4E73-B66A-6716B6CEDE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52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6B3BA5-4969-430E-B5AD-143E28EEF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64FBB6-6060-4286-8DEA-BBCC625D4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F26BDDB-BAFF-4C29-839B-696DA98C08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C61C662-2F49-4887-818F-CD718F462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179A-7E72-44AE-AD2C-B15A6453843E}" type="datetimeFigureOut">
              <a:rPr lang="pl-PL" smtClean="0"/>
              <a:t>21.04.2020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5A19456-36DF-4B6F-BC40-5E21CB56C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D78DA20-2DB4-476B-BE5C-75B1A7362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EE58-2E22-4E73-B66A-6716B6CEDE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98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B48207-F327-4F3C-9536-97E1577B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4EE323B-435F-4FB3-A01E-14D66439E2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75BFDBB-1058-4C83-A68C-FA38767B5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0F8F60E-20F7-43B3-A566-24A4ED08F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179A-7E72-44AE-AD2C-B15A6453843E}" type="datetimeFigureOut">
              <a:rPr lang="pl-PL" smtClean="0"/>
              <a:t>21.04.2020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1BD0E73-C7FF-40B8-AE30-2D5CF9A09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026E003-5C06-4624-95C1-48EC93AA4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EE58-2E22-4E73-B66A-6716B6CEDE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083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DEC0324-DFBC-4171-9EE4-0739B05D1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B239E82-648D-471F-8260-473237C3B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A02F24D-0B5E-4CA8-8527-2C7A214700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2179A-7E72-44AE-AD2C-B15A6453843E}" type="datetimeFigureOut">
              <a:rPr lang="pl-PL" smtClean="0"/>
              <a:t>21.04.2020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AC47788-CFE8-4287-80B5-85368AF5B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953CF29-97A3-4DEB-BB27-3727E6B32E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CEE58-2E22-4E73-B66A-6716B6CEDE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053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19245A10-7F37-4569-80D2-2F692931E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8">
            <a:extLst>
              <a:ext uri="{FF2B5EF4-FFF2-40B4-BE49-F238E27FC236}">
                <a16:creationId xmlns:a16="http://schemas.microsoft.com/office/drawing/2014/main" id="{9267F70F-11C6-4597-9381-D0D80FC18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6152" y="2355786"/>
            <a:ext cx="498574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91D2965-1097-4AB9-B115-6DD5498DC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812" y="2723322"/>
            <a:ext cx="3510355" cy="223673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prezentacja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CBE74F-5462-455D-9891-38A898770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9812" y="4963425"/>
            <a:ext cx="3510355" cy="7588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>
                <a:solidFill>
                  <a:srgbClr val="FEFFFF"/>
                </a:solidFill>
              </a:rPr>
              <a:t>Wychowanie</a:t>
            </a:r>
            <a:r>
              <a:rPr lang="en-US" sz="2000" dirty="0">
                <a:solidFill>
                  <a:srgbClr val="FEFFFF"/>
                </a:solidFill>
              </a:rPr>
              <a:t> do </a:t>
            </a:r>
            <a:r>
              <a:rPr lang="en-US" sz="2000">
                <a:solidFill>
                  <a:srgbClr val="FEFFFF"/>
                </a:solidFill>
              </a:rPr>
              <a:t>życia</a:t>
            </a:r>
            <a:r>
              <a:rPr lang="en-US" sz="2000" dirty="0">
                <a:solidFill>
                  <a:srgbClr val="FEFFFF"/>
                </a:solidFill>
              </a:rPr>
              <a:t> w </a:t>
            </a:r>
            <a:r>
              <a:rPr lang="en-US" sz="2000" dirty="0" err="1">
                <a:solidFill>
                  <a:srgbClr val="FEFFFF"/>
                </a:solidFill>
              </a:rPr>
              <a:t>rodzinie</a:t>
            </a:r>
            <a:r>
              <a:rPr lang="en-US" sz="2000">
                <a:solidFill>
                  <a:srgbClr val="FEFFFF"/>
                </a:solidFill>
              </a:rPr>
              <a:t> </a:t>
            </a:r>
            <a:endParaRPr lang="en-US" sz="2000" dirty="0">
              <a:solidFill>
                <a:srgbClr val="FEFFFF"/>
              </a:solidFill>
            </a:endParaRPr>
          </a:p>
        </p:txBody>
      </p:sp>
      <p:sp>
        <p:nvSpPr>
          <p:cNvPr id="141" name="Freeform 5">
            <a:extLst>
              <a:ext uri="{FF2B5EF4-FFF2-40B4-BE49-F238E27FC236}">
                <a16:creationId xmlns:a16="http://schemas.microsoft.com/office/drawing/2014/main" id="{2C20A93E-E407-4683-A405-147DE26132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9782" y="1654168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Freeform 6">
            <a:extLst>
              <a:ext uri="{FF2B5EF4-FFF2-40B4-BE49-F238E27FC236}">
                <a16:creationId xmlns:a16="http://schemas.microsoft.com/office/drawing/2014/main" id="{9E8E3DD9-D235-48D9-A0EC-D6817EC84B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311136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Freeform 7">
            <a:extLst>
              <a:ext uri="{FF2B5EF4-FFF2-40B4-BE49-F238E27FC236}">
                <a16:creationId xmlns:a16="http://schemas.microsoft.com/office/drawing/2014/main" id="{EA83A145-578D-4A0B-94A7-AEAB2027D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126737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92" name="Picture 4" descr="Liceum Ogólnokształcące nr XVII im. Agnieszki Osieckiej we Wrocławiu">
            <a:extLst>
              <a:ext uri="{FF2B5EF4-FFF2-40B4-BE49-F238E27FC236}">
                <a16:creationId xmlns:a16="http://schemas.microsoft.com/office/drawing/2014/main" id="{F88FF641-D419-479D-AB31-59871D2DDC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00" r="3" b="22575"/>
          <a:stretch/>
        </p:blipFill>
        <p:spPr bwMode="auto">
          <a:xfrm>
            <a:off x="1258859" y="1120046"/>
            <a:ext cx="5635819" cy="350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604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28D1E49-2A21-4A83-A0E0-FB1597B4B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88B852E-5494-418B-A833-75CF016A9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4" name="Freeform 5">
              <a:extLst>
                <a:ext uri="{FF2B5EF4-FFF2-40B4-BE49-F238E27FC236}">
                  <a16:creationId xmlns:a16="http://schemas.microsoft.com/office/drawing/2014/main" id="{DF31E3C1-1A46-4329-9F80-B576692FE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id="{294B4592-99CA-47B1-816F-CE2D44F65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">
              <a:extLst>
                <a:ext uri="{FF2B5EF4-FFF2-40B4-BE49-F238E27FC236}">
                  <a16:creationId xmlns:a16="http://schemas.microsoft.com/office/drawing/2014/main" id="{BF690E4C-72F8-4AC5-AF99-562763CC6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">
              <a:extLst>
                <a:ext uri="{FF2B5EF4-FFF2-40B4-BE49-F238E27FC236}">
                  <a16:creationId xmlns:a16="http://schemas.microsoft.com/office/drawing/2014/main" id="{F834CDD4-CAB8-4ACC-9AAC-5399C743DE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9">
              <a:extLst>
                <a:ext uri="{FF2B5EF4-FFF2-40B4-BE49-F238E27FC236}">
                  <a16:creationId xmlns:a16="http://schemas.microsoft.com/office/drawing/2014/main" id="{1AEB045A-6821-475B-A28E-047437ABE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0">
              <a:extLst>
                <a:ext uri="{FF2B5EF4-FFF2-40B4-BE49-F238E27FC236}">
                  <a16:creationId xmlns:a16="http://schemas.microsoft.com/office/drawing/2014/main" id="{D9B790C0-3D34-4626-BAFB-6EB473F40C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1">
              <a:extLst>
                <a:ext uri="{FF2B5EF4-FFF2-40B4-BE49-F238E27FC236}">
                  <a16:creationId xmlns:a16="http://schemas.microsoft.com/office/drawing/2014/main" id="{EDA4D87F-91A4-4628-9A6E-F01820A7E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2">
              <a:extLst>
                <a:ext uri="{FF2B5EF4-FFF2-40B4-BE49-F238E27FC236}">
                  <a16:creationId xmlns:a16="http://schemas.microsoft.com/office/drawing/2014/main" id="{045DAB88-124C-459C-A889-DAE9C9BE2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3">
              <a:extLst>
                <a:ext uri="{FF2B5EF4-FFF2-40B4-BE49-F238E27FC236}">
                  <a16:creationId xmlns:a16="http://schemas.microsoft.com/office/drawing/2014/main" id="{85D44010-1DAA-4CAC-B83F-7E3E8C455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4">
              <a:extLst>
                <a:ext uri="{FF2B5EF4-FFF2-40B4-BE49-F238E27FC236}">
                  <a16:creationId xmlns:a16="http://schemas.microsoft.com/office/drawing/2014/main" id="{E8C01D66-5C93-4A2E-AA74-DE97574EA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5">
              <a:extLst>
                <a:ext uri="{FF2B5EF4-FFF2-40B4-BE49-F238E27FC236}">
                  <a16:creationId xmlns:a16="http://schemas.microsoft.com/office/drawing/2014/main" id="{E2E1A6E1-6C4A-47D3-81E2-9F8624F1BB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6">
              <a:extLst>
                <a:ext uri="{FF2B5EF4-FFF2-40B4-BE49-F238E27FC236}">
                  <a16:creationId xmlns:a16="http://schemas.microsoft.com/office/drawing/2014/main" id="{3E849CB5-4526-49DC-B77B-A20FDB7FF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7">
              <a:extLst>
                <a:ext uri="{FF2B5EF4-FFF2-40B4-BE49-F238E27FC236}">
                  <a16:creationId xmlns:a16="http://schemas.microsoft.com/office/drawing/2014/main" id="{5A18C8A4-FB2A-44C1-93D3-26C6DDFE0C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8">
              <a:extLst>
                <a:ext uri="{FF2B5EF4-FFF2-40B4-BE49-F238E27FC236}">
                  <a16:creationId xmlns:a16="http://schemas.microsoft.com/office/drawing/2014/main" id="{85D014FD-8C5A-4071-B19E-4910AAB61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9">
              <a:extLst>
                <a:ext uri="{FF2B5EF4-FFF2-40B4-BE49-F238E27FC236}">
                  <a16:creationId xmlns:a16="http://schemas.microsoft.com/office/drawing/2014/main" id="{A37D7262-3596-4026-9AD4-E94332E52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0">
              <a:extLst>
                <a:ext uri="{FF2B5EF4-FFF2-40B4-BE49-F238E27FC236}">
                  <a16:creationId xmlns:a16="http://schemas.microsoft.com/office/drawing/2014/main" id="{187E37E0-AAC3-4B33-AF36-334ACCBD33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1">
              <a:extLst>
                <a:ext uri="{FF2B5EF4-FFF2-40B4-BE49-F238E27FC236}">
                  <a16:creationId xmlns:a16="http://schemas.microsoft.com/office/drawing/2014/main" id="{409758BB-8A0E-4BEB-BC0C-F410AD98C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2">
              <a:extLst>
                <a:ext uri="{FF2B5EF4-FFF2-40B4-BE49-F238E27FC236}">
                  <a16:creationId xmlns:a16="http://schemas.microsoft.com/office/drawing/2014/main" id="{97C4EFE2-9D25-4978-BD9A-873B49270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3">
              <a:extLst>
                <a:ext uri="{FF2B5EF4-FFF2-40B4-BE49-F238E27FC236}">
                  <a16:creationId xmlns:a16="http://schemas.microsoft.com/office/drawing/2014/main" id="{9CCAF82A-A0E0-4B55-A97B-EFFAE79AF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4">
              <a:extLst>
                <a:ext uri="{FF2B5EF4-FFF2-40B4-BE49-F238E27FC236}">
                  <a16:creationId xmlns:a16="http://schemas.microsoft.com/office/drawing/2014/main" id="{4F800DD8-3954-4F73-8807-16F1CFAC1E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5">
              <a:extLst>
                <a:ext uri="{FF2B5EF4-FFF2-40B4-BE49-F238E27FC236}">
                  <a16:creationId xmlns:a16="http://schemas.microsoft.com/office/drawing/2014/main" id="{84E1C91A-4B06-4852-918C-6380FA98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92B367F0-6D77-4929-86F5-11B364B56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795527"/>
            <a:ext cx="10488547" cy="1190912"/>
          </a:xfrm>
        </p:spPr>
        <p:txBody>
          <a:bodyPr>
            <a:normAutofit/>
          </a:bodyPr>
          <a:lstStyle/>
          <a:p>
            <a:pPr algn="ctr"/>
            <a:r>
              <a:rPr lang="pl-PL" sz="4000" dirty="0"/>
              <a:t>Zamienne role w życiu osobistym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030" y="2250281"/>
            <a:ext cx="4959318" cy="3678237"/>
          </a:xfrm>
          <a:prstGeom prst="rect">
            <a:avLst/>
          </a:prstGeom>
          <a:solidFill>
            <a:schemeClr val="bg1"/>
          </a:solidFill>
          <a:ln w="19050">
            <a:solidFill>
              <a:srgbClr val="C67F6E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Kobieta i mężczyzna - psychologiczne różnice - Dbam o Zdrowie">
            <a:extLst>
              <a:ext uri="{FF2B5EF4-FFF2-40B4-BE49-F238E27FC236}">
                <a16:creationId xmlns:a16="http://schemas.microsoft.com/office/drawing/2014/main" id="{D02E593F-DBFB-4EF9-93B3-385CC7E41D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257" y="3125469"/>
            <a:ext cx="4626864" cy="192786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54BD29-146A-4DAD-9FE0-4179B497F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0703" y="2228850"/>
            <a:ext cx="5028928" cy="3699669"/>
          </a:xfrm>
        </p:spPr>
        <p:txBody>
          <a:bodyPr anchor="ctr">
            <a:normAutofit/>
          </a:bodyPr>
          <a:lstStyle/>
          <a:p>
            <a:pPr>
              <a:buClr>
                <a:srgbClr val="C67F6E"/>
              </a:buClr>
            </a:pPr>
            <a:r>
              <a:rPr lang="pl-PL" sz="1800"/>
              <a:t>Życie osobiste dwojga ludzi staje się bogatsze dzięki różnicom, jakie do ich świata wprowadzają mężczyzna i kobieta. Współcześnie mogą oni wymieniać się rolami (kobieta może utrzymywać rodzinę, a mężczyzna zajmować się dziećmi) i nie oznacza to, że będą w tych zamienionych rolach gorsi. Będą jednak bez wątpienia inni. Ludzkie działania są naznaczone różnicą wynikającą z płci. </a:t>
            </a:r>
          </a:p>
        </p:txBody>
      </p:sp>
    </p:spTree>
    <p:extLst>
      <p:ext uri="{BB962C8B-B14F-4D97-AF65-F5344CB8AC3E}">
        <p14:creationId xmlns:p14="http://schemas.microsoft.com/office/powerpoint/2010/main" val="240298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C51C6407-7DD4-4578-9575-5ACCAEFEA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Równouprawnienie kobiet i mężczyzn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F35FC7-9034-4FBB-A878-A7942B271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pl-PL" sz="2400"/>
              <a:t>Wielu ludzi uważa, że ten podział jest niesprawiedliwy. Owszem, w różnych kulturach i przez wiele stuleci traktowano kobiety jako gorsze od mężczyzn. Teraz jednak nikt nie ma wątpliwości, że są to równoprawne, równorzędne osoby.</a:t>
            </a:r>
          </a:p>
          <a:p>
            <a:endParaRPr lang="pl-PL" sz="2400"/>
          </a:p>
        </p:txBody>
      </p:sp>
      <p:pic>
        <p:nvPicPr>
          <p:cNvPr id="10242" name="Picture 2" descr="PRoto - 08.03.2019 - Stereotypowe podejście do kobiet i mężczyzn w ...">
            <a:extLst>
              <a:ext uri="{FF2B5EF4-FFF2-40B4-BE49-F238E27FC236}">
                <a16:creationId xmlns:a16="http://schemas.microsoft.com/office/drawing/2014/main" id="{1D701451-32E1-44A8-95B2-B9C011942A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" r="15323"/>
          <a:stretch/>
        </p:blipFill>
        <p:spPr bwMode="auto">
          <a:xfrm>
            <a:off x="6098892" y="2492376"/>
            <a:ext cx="4802404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641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C969C99D-EDC5-4864-98BA-F1EE057BB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Zadanie dla ciebie</a:t>
            </a:r>
            <a:r>
              <a:rPr lang="pl-PL" sz="4000">
                <a:solidFill>
                  <a:srgbClr val="FFFFFF"/>
                </a:solidFill>
                <a:sym typeface="Wingdings" panose="05000000000000000000" pitchFamily="2" charset="2"/>
              </a:rPr>
              <a:t></a:t>
            </a:r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306F2D-24FF-4B55-B3CF-FE7A3534C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Zrób listę domowych obowiązków w rodzinie i zaznacz literą (K) te, które wykonuje zazwyczaj kobieta, literą (M) zadania, które wykonuje mężczyzna. </a:t>
            </a:r>
            <a:br>
              <a:rPr lang="pl-PL" sz="2400" dirty="0"/>
            </a:br>
            <a:r>
              <a:rPr lang="pl-PL" sz="2400" dirty="0"/>
              <a:t>Będą też takie zajęcia, które wykonują oboje – te zaznacz literami (K) i (M).</a:t>
            </a:r>
          </a:p>
          <a:p>
            <a:endParaRPr lang="pl-PL" sz="2400" dirty="0"/>
          </a:p>
        </p:txBody>
      </p:sp>
      <p:pic>
        <p:nvPicPr>
          <p:cNvPr id="11266" name="Picture 2" descr="Codzienne obowiązki, cz. 1 (PD) - Pomoce dydaktyczne - Miesięcznik ...">
            <a:extLst>
              <a:ext uri="{FF2B5EF4-FFF2-40B4-BE49-F238E27FC236}">
                <a16:creationId xmlns:a16="http://schemas.microsoft.com/office/drawing/2014/main" id="{87821D2F-4BD2-4C66-90C2-531E08789F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1" b="1"/>
          <a:stretch/>
        </p:blipFill>
        <p:spPr bwMode="auto">
          <a:xfrm>
            <a:off x="6098892" y="2492376"/>
            <a:ext cx="4802404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519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0C701C2-1358-4D1B-9333-FB746FDB1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42248" y="1481328"/>
            <a:ext cx="2926080" cy="2468880"/>
          </a:xfrm>
        </p:spPr>
        <p:txBody>
          <a:bodyPr>
            <a:normAutofit/>
          </a:bodyPr>
          <a:lstStyle/>
          <a:p>
            <a:pPr algn="l"/>
            <a:r>
              <a:rPr lang="pl-PL" sz="4000" dirty="0"/>
              <a:t>Człowiek istota płciowa.</a:t>
            </a:r>
            <a:br>
              <a:rPr lang="pl-PL" sz="4000" dirty="0"/>
            </a:br>
            <a:endParaRPr lang="pl-PL" sz="40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0FB9D86-BEE2-4753-86FC-8CDE8EC5D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42248" y="4078224"/>
            <a:ext cx="2926080" cy="1307592"/>
          </a:xfrm>
        </p:spPr>
        <p:txBody>
          <a:bodyPr>
            <a:normAutofit/>
          </a:bodyPr>
          <a:lstStyle/>
          <a:p>
            <a:pPr algn="l"/>
            <a:r>
              <a:rPr lang="pl-PL" sz="1400"/>
              <a:t>W okresie adolescencji, czyli dojrzewania, buduje się i utrwala dojrzałość płciowa nastolatka i nastolatki. Oznacza to psychologiczne poczucie przynależności do określonej płci męskiej lub żeńskiej.</a:t>
            </a:r>
          </a:p>
          <a:p>
            <a:pPr algn="l"/>
            <a:endParaRPr lang="pl-PL" sz="1400"/>
          </a:p>
        </p:txBody>
      </p:sp>
      <p:sp>
        <p:nvSpPr>
          <p:cNvPr id="159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1028" name="Picture 4" descr="Ile kobiety, a ile mężczyzny w człowieku | eioba.pl">
            <a:extLst>
              <a:ext uri="{FF2B5EF4-FFF2-40B4-BE49-F238E27FC236}">
                <a16:creationId xmlns:a16="http://schemas.microsoft.com/office/drawing/2014/main" id="{A134A1C5-E08B-4C2F-8E2F-B59FADD3FE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8" r="3094" b="1"/>
          <a:stretch/>
        </p:blipFill>
        <p:spPr bwMode="auto"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38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6382AC1E-986D-464E-A03E-48CA0C5FE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rodzaj żeński i męski w języku polskim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B50805-9D01-4115-92A7-FAEE05E88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pl-PL" sz="2200"/>
              <a:t>Większość języków, w tym język polski, dzięki czasownikom i zaimkom określa istoty rodzaju żeńskiego czy męskiego. Mówimy: byłam, byłem; szłam, szedłem (nie: szłem!). Słyszymy: on, ona; jej, jego itd. W ten sposób od najwcześniejszych lat dziecko spostrzega, że zarówno język, jak i kultura, w której żyje, odróżniają te dwa światy. </a:t>
            </a:r>
          </a:p>
        </p:txBody>
      </p:sp>
      <p:pic>
        <p:nvPicPr>
          <p:cNvPr id="4098" name="Picture 2" descr="Chłopiec I Dziewczyna Ludzka Frontowej Strony Sylwetka ...">
            <a:extLst>
              <a:ext uri="{FF2B5EF4-FFF2-40B4-BE49-F238E27FC236}">
                <a16:creationId xmlns:a16="http://schemas.microsoft.com/office/drawing/2014/main" id="{4789C180-018F-4C81-A389-E0881C879E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47" b="19251"/>
          <a:stretch/>
        </p:blipFill>
        <p:spPr bwMode="auto">
          <a:xfrm>
            <a:off x="6098892" y="2492376"/>
            <a:ext cx="4802404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394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FCF263BB-406D-4D98-8CBE-40AC3060F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„on” czy „ona”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31E6AB-DEA1-4EAA-A1C1-650DB4794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pl-PL" sz="1900"/>
              <a:t> Bardzo młody człowiek doświadcza tej różnicy między płciami, zanim jeszcze jego ciało i psychika w pełni dojrzeją do kobiecości lub męskości. Widząc małe, kilkuletnie dzieci nie mamy kłopotu ze stwierdzeniem, czy stoi przed nami „on” czy „ona”. Dzieje się tak dlatego, że już w kilka miesięcy po urodzeniu rodzice traktują dziecko jako istotę płciową. Oznacza to m.in., że córka jest np. inaczej ubierana i czesana niż syn.</a:t>
            </a:r>
          </a:p>
        </p:txBody>
      </p:sp>
      <p:pic>
        <p:nvPicPr>
          <p:cNvPr id="4" name="Picture 4" descr="Płeć dziecka - od czego zależy? Czy będzie chłopiec czy dziewczynka?">
            <a:extLst>
              <a:ext uri="{FF2B5EF4-FFF2-40B4-BE49-F238E27FC236}">
                <a16:creationId xmlns:a16="http://schemas.microsoft.com/office/drawing/2014/main" id="{6BC41816-1141-4268-BC02-8D96BB8672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880" b="2"/>
          <a:stretch/>
        </p:blipFill>
        <p:spPr bwMode="auto">
          <a:xfrm>
            <a:off x="6098892" y="2492376"/>
            <a:ext cx="4802404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453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6" name="Rectangle 70">
            <a:extLst>
              <a:ext uri="{FF2B5EF4-FFF2-40B4-BE49-F238E27FC236}">
                <a16:creationId xmlns:a16="http://schemas.microsoft.com/office/drawing/2014/main" id="{48CAE4AE-A9DF-45AF-9A9C-1712BC634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77" name="Group 72">
            <a:extLst>
              <a:ext uri="{FF2B5EF4-FFF2-40B4-BE49-F238E27FC236}">
                <a16:creationId xmlns:a16="http://schemas.microsoft.com/office/drawing/2014/main" id="{6C272060-BC98-4C91-A58F-4DFEC566C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078" name="Freeform 5">
              <a:extLst>
                <a:ext uri="{FF2B5EF4-FFF2-40B4-BE49-F238E27FC236}">
                  <a16:creationId xmlns:a16="http://schemas.microsoft.com/office/drawing/2014/main" id="{8BA2DCB9-0DC0-4109-B2A2-56896E35E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9" name="Freeform 6">
              <a:extLst>
                <a:ext uri="{FF2B5EF4-FFF2-40B4-BE49-F238E27FC236}">
                  <a16:creationId xmlns:a16="http://schemas.microsoft.com/office/drawing/2014/main" id="{64A33555-1142-4AD7-8084-1A99422A1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0" name="Freeform 7">
              <a:extLst>
                <a:ext uri="{FF2B5EF4-FFF2-40B4-BE49-F238E27FC236}">
                  <a16:creationId xmlns:a16="http://schemas.microsoft.com/office/drawing/2014/main" id="{BC6E4081-1A88-453E-8CCF-B97B0CE20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1" name="Freeform 8">
              <a:extLst>
                <a:ext uri="{FF2B5EF4-FFF2-40B4-BE49-F238E27FC236}">
                  <a16:creationId xmlns:a16="http://schemas.microsoft.com/office/drawing/2014/main" id="{5B7E0935-6EE8-4C61-AED5-09B9A2A99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Freeform 9">
              <a:extLst>
                <a:ext uri="{FF2B5EF4-FFF2-40B4-BE49-F238E27FC236}">
                  <a16:creationId xmlns:a16="http://schemas.microsoft.com/office/drawing/2014/main" id="{EB962BD6-C878-48FF-A75E-DCC7BDA3C3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0">
              <a:extLst>
                <a:ext uri="{FF2B5EF4-FFF2-40B4-BE49-F238E27FC236}">
                  <a16:creationId xmlns:a16="http://schemas.microsoft.com/office/drawing/2014/main" id="{CABF3786-BDE1-4FE5-9967-F6B6131A2C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1">
              <a:extLst>
                <a:ext uri="{FF2B5EF4-FFF2-40B4-BE49-F238E27FC236}">
                  <a16:creationId xmlns:a16="http://schemas.microsoft.com/office/drawing/2014/main" id="{4969707A-C75E-4F7F-A5C2-2991C6547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2">
              <a:extLst>
                <a:ext uri="{FF2B5EF4-FFF2-40B4-BE49-F238E27FC236}">
                  <a16:creationId xmlns:a16="http://schemas.microsoft.com/office/drawing/2014/main" id="{0E293989-8389-48CD-85D3-CAEFD5E96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3">
              <a:extLst>
                <a:ext uri="{FF2B5EF4-FFF2-40B4-BE49-F238E27FC236}">
                  <a16:creationId xmlns:a16="http://schemas.microsoft.com/office/drawing/2014/main" id="{8DCF1E8B-9247-45E2-8641-90DA9F7D52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4">
              <a:extLst>
                <a:ext uri="{FF2B5EF4-FFF2-40B4-BE49-F238E27FC236}">
                  <a16:creationId xmlns:a16="http://schemas.microsoft.com/office/drawing/2014/main" id="{48DF418F-91AD-4E55-AF3B-F28FF4596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5">
              <a:extLst>
                <a:ext uri="{FF2B5EF4-FFF2-40B4-BE49-F238E27FC236}">
                  <a16:creationId xmlns:a16="http://schemas.microsoft.com/office/drawing/2014/main" id="{EDBF35BD-D1DA-49B1-AE30-289189DACD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6">
              <a:extLst>
                <a:ext uri="{FF2B5EF4-FFF2-40B4-BE49-F238E27FC236}">
                  <a16:creationId xmlns:a16="http://schemas.microsoft.com/office/drawing/2014/main" id="{69198BEC-A3B6-4562-AB0F-3E7760026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7">
              <a:extLst>
                <a:ext uri="{FF2B5EF4-FFF2-40B4-BE49-F238E27FC236}">
                  <a16:creationId xmlns:a16="http://schemas.microsoft.com/office/drawing/2014/main" id="{9AB30D45-77AB-4323-83A2-1A637D07D5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8">
              <a:extLst>
                <a:ext uri="{FF2B5EF4-FFF2-40B4-BE49-F238E27FC236}">
                  <a16:creationId xmlns:a16="http://schemas.microsoft.com/office/drawing/2014/main" id="{D1AD137E-7B63-434C-9D0D-5A64BB496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9">
              <a:extLst>
                <a:ext uri="{FF2B5EF4-FFF2-40B4-BE49-F238E27FC236}">
                  <a16:creationId xmlns:a16="http://schemas.microsoft.com/office/drawing/2014/main" id="{8B32BE2D-36DC-4BD0-952E-8FE32A70DB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0">
              <a:extLst>
                <a:ext uri="{FF2B5EF4-FFF2-40B4-BE49-F238E27FC236}">
                  <a16:creationId xmlns:a16="http://schemas.microsoft.com/office/drawing/2014/main" id="{930295E0-AD01-4DB0-9829-AD91BED608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1">
              <a:extLst>
                <a:ext uri="{FF2B5EF4-FFF2-40B4-BE49-F238E27FC236}">
                  <a16:creationId xmlns:a16="http://schemas.microsoft.com/office/drawing/2014/main" id="{29807E74-6BFD-4EA7-B3F3-92C0728A7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2">
              <a:extLst>
                <a:ext uri="{FF2B5EF4-FFF2-40B4-BE49-F238E27FC236}">
                  <a16:creationId xmlns:a16="http://schemas.microsoft.com/office/drawing/2014/main" id="{C9EDBF49-4B87-4B6F-BEE6-DDC4A63CE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3">
              <a:extLst>
                <a:ext uri="{FF2B5EF4-FFF2-40B4-BE49-F238E27FC236}">
                  <a16:creationId xmlns:a16="http://schemas.microsoft.com/office/drawing/2014/main" id="{7738C468-1405-4ED9-8392-F93FA995EE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4">
              <a:extLst>
                <a:ext uri="{FF2B5EF4-FFF2-40B4-BE49-F238E27FC236}">
                  <a16:creationId xmlns:a16="http://schemas.microsoft.com/office/drawing/2014/main" id="{F16402CF-F511-450A-8584-8C8A5B7E9D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5">
              <a:extLst>
                <a:ext uri="{FF2B5EF4-FFF2-40B4-BE49-F238E27FC236}">
                  <a16:creationId xmlns:a16="http://schemas.microsoft.com/office/drawing/2014/main" id="{85E5B49A-CFC2-4019-9BA6-528095F788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74CC1F55-0E7D-4782-AC18-2D6FEF886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686" y="795527"/>
            <a:ext cx="4123738" cy="1433323"/>
          </a:xfrm>
        </p:spPr>
        <p:txBody>
          <a:bodyPr>
            <a:normAutofit/>
          </a:bodyPr>
          <a:lstStyle/>
          <a:p>
            <a:r>
              <a:rPr lang="pl-PL" sz="3200"/>
              <a:t>Zabawy chłopców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720" y="795527"/>
            <a:ext cx="5970638" cy="5248847"/>
          </a:xfrm>
          <a:prstGeom prst="rect">
            <a:avLst/>
          </a:prstGeom>
          <a:solidFill>
            <a:schemeClr val="bg1"/>
          </a:solidFill>
          <a:ln w="19050">
            <a:solidFill>
              <a:srgbClr val="BA391B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Pozostałe zabawki &gt; Zabawki, domki dla lalek, samochody ...">
            <a:extLst>
              <a:ext uri="{FF2B5EF4-FFF2-40B4-BE49-F238E27FC236}">
                <a16:creationId xmlns:a16="http://schemas.microsoft.com/office/drawing/2014/main" id="{F56D9A87-11E9-4628-A87A-D1AAAEF84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2115" y="1496513"/>
            <a:ext cx="5641848" cy="3957714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8D0DEA-8CB0-4055-A8BF-BEDB48D5B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3817" y="2338388"/>
            <a:ext cx="4099607" cy="3678237"/>
          </a:xfrm>
        </p:spPr>
        <p:txBody>
          <a:bodyPr anchor="ctr">
            <a:normAutofit/>
          </a:bodyPr>
          <a:lstStyle/>
          <a:p>
            <a:pPr>
              <a:buClr>
                <a:srgbClr val="BA391B"/>
              </a:buClr>
            </a:pPr>
            <a:r>
              <a:rPr lang="pl-PL" sz="1800"/>
              <a:t>Odrębność psychiczna wynikająca z różnicy płci ujawnia się już w dzieciństwie, najbardziej podczas zabaw. Większość chłopców wciela się w role policjantów czy żołnierzy. W tej sytuacji rodzice, choćby wzbraniali się przed kupowaniem zabawek militarnych (pistolety, karabiny), i tak najczęściej ulegają dziecku i nabywają wymarzony czołg, rakietę czy najzwyklejszy korkowiec. Chłopcy wolą zabawy, w których wykazują się siłą i sprawnością ruchową. Dlatego gra w piłkę nożną najbardziej im odpowiada. </a:t>
            </a:r>
          </a:p>
        </p:txBody>
      </p:sp>
    </p:spTree>
    <p:extLst>
      <p:ext uri="{BB962C8B-B14F-4D97-AF65-F5344CB8AC3E}">
        <p14:creationId xmlns:p14="http://schemas.microsoft.com/office/powerpoint/2010/main" val="1909743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828D1E49-2A21-4A83-A0E0-FB1597B4B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88B852E-5494-418B-A833-75CF016A9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2" name="Freeform 5">
              <a:extLst>
                <a:ext uri="{FF2B5EF4-FFF2-40B4-BE49-F238E27FC236}">
                  <a16:creationId xmlns:a16="http://schemas.microsoft.com/office/drawing/2014/main" id="{DF31E3C1-1A46-4329-9F80-B576692FE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6">
              <a:extLst>
                <a:ext uri="{FF2B5EF4-FFF2-40B4-BE49-F238E27FC236}">
                  <a16:creationId xmlns:a16="http://schemas.microsoft.com/office/drawing/2014/main" id="{294B4592-99CA-47B1-816F-CE2D44F65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7">
              <a:extLst>
                <a:ext uri="{FF2B5EF4-FFF2-40B4-BE49-F238E27FC236}">
                  <a16:creationId xmlns:a16="http://schemas.microsoft.com/office/drawing/2014/main" id="{BF690E4C-72F8-4AC5-AF99-562763CC6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">
              <a:extLst>
                <a:ext uri="{FF2B5EF4-FFF2-40B4-BE49-F238E27FC236}">
                  <a16:creationId xmlns:a16="http://schemas.microsoft.com/office/drawing/2014/main" id="{F834CDD4-CAB8-4ACC-9AAC-5399C743DE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9">
              <a:extLst>
                <a:ext uri="{FF2B5EF4-FFF2-40B4-BE49-F238E27FC236}">
                  <a16:creationId xmlns:a16="http://schemas.microsoft.com/office/drawing/2014/main" id="{1AEB045A-6821-475B-A28E-047437ABE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0">
              <a:extLst>
                <a:ext uri="{FF2B5EF4-FFF2-40B4-BE49-F238E27FC236}">
                  <a16:creationId xmlns:a16="http://schemas.microsoft.com/office/drawing/2014/main" id="{D9B790C0-3D34-4626-BAFB-6EB473F40C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1">
              <a:extLst>
                <a:ext uri="{FF2B5EF4-FFF2-40B4-BE49-F238E27FC236}">
                  <a16:creationId xmlns:a16="http://schemas.microsoft.com/office/drawing/2014/main" id="{EDA4D87F-91A4-4628-9A6E-F01820A7E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2">
              <a:extLst>
                <a:ext uri="{FF2B5EF4-FFF2-40B4-BE49-F238E27FC236}">
                  <a16:creationId xmlns:a16="http://schemas.microsoft.com/office/drawing/2014/main" id="{045DAB88-124C-459C-A889-DAE9C9BE2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3">
              <a:extLst>
                <a:ext uri="{FF2B5EF4-FFF2-40B4-BE49-F238E27FC236}">
                  <a16:creationId xmlns:a16="http://schemas.microsoft.com/office/drawing/2014/main" id="{85D44010-1DAA-4CAC-B83F-7E3E8C455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4">
              <a:extLst>
                <a:ext uri="{FF2B5EF4-FFF2-40B4-BE49-F238E27FC236}">
                  <a16:creationId xmlns:a16="http://schemas.microsoft.com/office/drawing/2014/main" id="{E8C01D66-5C93-4A2E-AA74-DE97574EA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5">
              <a:extLst>
                <a:ext uri="{FF2B5EF4-FFF2-40B4-BE49-F238E27FC236}">
                  <a16:creationId xmlns:a16="http://schemas.microsoft.com/office/drawing/2014/main" id="{E2E1A6E1-6C4A-47D3-81E2-9F8624F1BB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6">
              <a:extLst>
                <a:ext uri="{FF2B5EF4-FFF2-40B4-BE49-F238E27FC236}">
                  <a16:creationId xmlns:a16="http://schemas.microsoft.com/office/drawing/2014/main" id="{3E849CB5-4526-49DC-B77B-A20FDB7FF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7">
              <a:extLst>
                <a:ext uri="{FF2B5EF4-FFF2-40B4-BE49-F238E27FC236}">
                  <a16:creationId xmlns:a16="http://schemas.microsoft.com/office/drawing/2014/main" id="{5A18C8A4-FB2A-44C1-93D3-26C6DDFE0C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8">
              <a:extLst>
                <a:ext uri="{FF2B5EF4-FFF2-40B4-BE49-F238E27FC236}">
                  <a16:creationId xmlns:a16="http://schemas.microsoft.com/office/drawing/2014/main" id="{85D014FD-8C5A-4071-B19E-4910AAB61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9">
              <a:extLst>
                <a:ext uri="{FF2B5EF4-FFF2-40B4-BE49-F238E27FC236}">
                  <a16:creationId xmlns:a16="http://schemas.microsoft.com/office/drawing/2014/main" id="{A37D7262-3596-4026-9AD4-E94332E52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20">
              <a:extLst>
                <a:ext uri="{FF2B5EF4-FFF2-40B4-BE49-F238E27FC236}">
                  <a16:creationId xmlns:a16="http://schemas.microsoft.com/office/drawing/2014/main" id="{187E37E0-AAC3-4B33-AF36-334ACCBD33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1">
              <a:extLst>
                <a:ext uri="{FF2B5EF4-FFF2-40B4-BE49-F238E27FC236}">
                  <a16:creationId xmlns:a16="http://schemas.microsoft.com/office/drawing/2014/main" id="{409758BB-8A0E-4BEB-BC0C-F410AD98C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22">
              <a:extLst>
                <a:ext uri="{FF2B5EF4-FFF2-40B4-BE49-F238E27FC236}">
                  <a16:creationId xmlns:a16="http://schemas.microsoft.com/office/drawing/2014/main" id="{97C4EFE2-9D25-4978-BD9A-873B49270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23">
              <a:extLst>
                <a:ext uri="{FF2B5EF4-FFF2-40B4-BE49-F238E27FC236}">
                  <a16:creationId xmlns:a16="http://schemas.microsoft.com/office/drawing/2014/main" id="{9CCAF82A-A0E0-4B55-A97B-EFFAE79AF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24">
              <a:extLst>
                <a:ext uri="{FF2B5EF4-FFF2-40B4-BE49-F238E27FC236}">
                  <a16:creationId xmlns:a16="http://schemas.microsoft.com/office/drawing/2014/main" id="{4F800DD8-3954-4F73-8807-16F1CFAC1E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25">
              <a:extLst>
                <a:ext uri="{FF2B5EF4-FFF2-40B4-BE49-F238E27FC236}">
                  <a16:creationId xmlns:a16="http://schemas.microsoft.com/office/drawing/2014/main" id="{84E1C91A-4B06-4852-918C-6380FA98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66C6ECCA-9892-4983-B61A-3E6A88A83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795527"/>
            <a:ext cx="10488547" cy="1190912"/>
          </a:xfrm>
        </p:spPr>
        <p:txBody>
          <a:bodyPr>
            <a:normAutofit/>
          </a:bodyPr>
          <a:lstStyle/>
          <a:p>
            <a:pPr algn="ctr"/>
            <a:r>
              <a:rPr lang="pl-PL" sz="4000"/>
              <a:t>Zabawy dziewczynek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030" y="2250281"/>
            <a:ext cx="4959318" cy="3678237"/>
          </a:xfrm>
          <a:prstGeom prst="rect">
            <a:avLst/>
          </a:prstGeom>
          <a:solidFill>
            <a:schemeClr val="bg1"/>
          </a:solidFill>
          <a:ln w="19050">
            <a:solidFill>
              <a:srgbClr val="FF3A85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30" name="Picture 10" descr="PRZEDSZKOLE I ŻŁOBEK Pluszowy Miś w Starej Iwicznej: Podwórkowe ...">
            <a:extLst>
              <a:ext uri="{FF2B5EF4-FFF2-40B4-BE49-F238E27FC236}">
                <a16:creationId xmlns:a16="http://schemas.microsoft.com/office/drawing/2014/main" id="{7826F4CB-D2D9-405E-B9E5-6C53B08E6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2678" y="2416047"/>
            <a:ext cx="4468022" cy="3346704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FC8674-6D3B-4487-816B-0584D687C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0703" y="2228850"/>
            <a:ext cx="5028928" cy="3699669"/>
          </a:xfrm>
        </p:spPr>
        <p:txBody>
          <a:bodyPr anchor="ctr">
            <a:normAutofit/>
          </a:bodyPr>
          <a:lstStyle/>
          <a:p>
            <a:pPr>
              <a:buClr>
                <a:srgbClr val="FF3A85"/>
              </a:buClr>
            </a:pPr>
            <a:r>
              <a:rPr lang="pl-PL" sz="1800"/>
              <a:t>Dziewczynki wykazują swoją sprawność ﬁzyczną, grając w badmintona lub skacząc na skakance.  Zabawy tematyczne – w dom czy szkołę, to ich ulubione zajęcia. Niewiele trzeba, aby zwykłe listki, jarzębina czy kasztany stały się smakołykami, a siedzące na stołeczku lalki i misie – uczniami. </a:t>
            </a:r>
          </a:p>
        </p:txBody>
      </p:sp>
    </p:spTree>
    <p:extLst>
      <p:ext uri="{BB962C8B-B14F-4D97-AF65-F5344CB8AC3E}">
        <p14:creationId xmlns:p14="http://schemas.microsoft.com/office/powerpoint/2010/main" val="1611142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28D1E49-2A21-4A83-A0E0-FB1597B4B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88B852E-5494-418B-A833-75CF016A9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4" name="Freeform 5">
              <a:extLst>
                <a:ext uri="{FF2B5EF4-FFF2-40B4-BE49-F238E27FC236}">
                  <a16:creationId xmlns:a16="http://schemas.microsoft.com/office/drawing/2014/main" id="{DF31E3C1-1A46-4329-9F80-B576692FE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id="{294B4592-99CA-47B1-816F-CE2D44F65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">
              <a:extLst>
                <a:ext uri="{FF2B5EF4-FFF2-40B4-BE49-F238E27FC236}">
                  <a16:creationId xmlns:a16="http://schemas.microsoft.com/office/drawing/2014/main" id="{BF690E4C-72F8-4AC5-AF99-562763CC6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">
              <a:extLst>
                <a:ext uri="{FF2B5EF4-FFF2-40B4-BE49-F238E27FC236}">
                  <a16:creationId xmlns:a16="http://schemas.microsoft.com/office/drawing/2014/main" id="{F834CDD4-CAB8-4ACC-9AAC-5399C743DE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9">
              <a:extLst>
                <a:ext uri="{FF2B5EF4-FFF2-40B4-BE49-F238E27FC236}">
                  <a16:creationId xmlns:a16="http://schemas.microsoft.com/office/drawing/2014/main" id="{1AEB045A-6821-475B-A28E-047437ABE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0">
              <a:extLst>
                <a:ext uri="{FF2B5EF4-FFF2-40B4-BE49-F238E27FC236}">
                  <a16:creationId xmlns:a16="http://schemas.microsoft.com/office/drawing/2014/main" id="{D9B790C0-3D34-4626-BAFB-6EB473F40C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1">
              <a:extLst>
                <a:ext uri="{FF2B5EF4-FFF2-40B4-BE49-F238E27FC236}">
                  <a16:creationId xmlns:a16="http://schemas.microsoft.com/office/drawing/2014/main" id="{EDA4D87F-91A4-4628-9A6E-F01820A7E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2">
              <a:extLst>
                <a:ext uri="{FF2B5EF4-FFF2-40B4-BE49-F238E27FC236}">
                  <a16:creationId xmlns:a16="http://schemas.microsoft.com/office/drawing/2014/main" id="{045DAB88-124C-459C-A889-DAE9C9BE2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3">
              <a:extLst>
                <a:ext uri="{FF2B5EF4-FFF2-40B4-BE49-F238E27FC236}">
                  <a16:creationId xmlns:a16="http://schemas.microsoft.com/office/drawing/2014/main" id="{85D44010-1DAA-4CAC-B83F-7E3E8C455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4">
              <a:extLst>
                <a:ext uri="{FF2B5EF4-FFF2-40B4-BE49-F238E27FC236}">
                  <a16:creationId xmlns:a16="http://schemas.microsoft.com/office/drawing/2014/main" id="{E8C01D66-5C93-4A2E-AA74-DE97574EA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5">
              <a:extLst>
                <a:ext uri="{FF2B5EF4-FFF2-40B4-BE49-F238E27FC236}">
                  <a16:creationId xmlns:a16="http://schemas.microsoft.com/office/drawing/2014/main" id="{E2E1A6E1-6C4A-47D3-81E2-9F8624F1BB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6">
              <a:extLst>
                <a:ext uri="{FF2B5EF4-FFF2-40B4-BE49-F238E27FC236}">
                  <a16:creationId xmlns:a16="http://schemas.microsoft.com/office/drawing/2014/main" id="{3E849CB5-4526-49DC-B77B-A20FDB7FF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7">
              <a:extLst>
                <a:ext uri="{FF2B5EF4-FFF2-40B4-BE49-F238E27FC236}">
                  <a16:creationId xmlns:a16="http://schemas.microsoft.com/office/drawing/2014/main" id="{5A18C8A4-FB2A-44C1-93D3-26C6DDFE0C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8">
              <a:extLst>
                <a:ext uri="{FF2B5EF4-FFF2-40B4-BE49-F238E27FC236}">
                  <a16:creationId xmlns:a16="http://schemas.microsoft.com/office/drawing/2014/main" id="{85D014FD-8C5A-4071-B19E-4910AAB61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9">
              <a:extLst>
                <a:ext uri="{FF2B5EF4-FFF2-40B4-BE49-F238E27FC236}">
                  <a16:creationId xmlns:a16="http://schemas.microsoft.com/office/drawing/2014/main" id="{A37D7262-3596-4026-9AD4-E94332E52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0">
              <a:extLst>
                <a:ext uri="{FF2B5EF4-FFF2-40B4-BE49-F238E27FC236}">
                  <a16:creationId xmlns:a16="http://schemas.microsoft.com/office/drawing/2014/main" id="{187E37E0-AAC3-4B33-AF36-334ACCBD33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1">
              <a:extLst>
                <a:ext uri="{FF2B5EF4-FFF2-40B4-BE49-F238E27FC236}">
                  <a16:creationId xmlns:a16="http://schemas.microsoft.com/office/drawing/2014/main" id="{409758BB-8A0E-4BEB-BC0C-F410AD98C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2">
              <a:extLst>
                <a:ext uri="{FF2B5EF4-FFF2-40B4-BE49-F238E27FC236}">
                  <a16:creationId xmlns:a16="http://schemas.microsoft.com/office/drawing/2014/main" id="{97C4EFE2-9D25-4978-BD9A-873B49270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3">
              <a:extLst>
                <a:ext uri="{FF2B5EF4-FFF2-40B4-BE49-F238E27FC236}">
                  <a16:creationId xmlns:a16="http://schemas.microsoft.com/office/drawing/2014/main" id="{9CCAF82A-A0E0-4B55-A97B-EFFAE79AF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4">
              <a:extLst>
                <a:ext uri="{FF2B5EF4-FFF2-40B4-BE49-F238E27FC236}">
                  <a16:creationId xmlns:a16="http://schemas.microsoft.com/office/drawing/2014/main" id="{4F800DD8-3954-4F73-8807-16F1CFAC1E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5">
              <a:extLst>
                <a:ext uri="{FF2B5EF4-FFF2-40B4-BE49-F238E27FC236}">
                  <a16:creationId xmlns:a16="http://schemas.microsoft.com/office/drawing/2014/main" id="{84E1C91A-4B06-4852-918C-6380FA98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48C27F1F-E58C-4D05-935B-3615BBC1B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795527"/>
            <a:ext cx="10488547" cy="1190912"/>
          </a:xfrm>
        </p:spPr>
        <p:txBody>
          <a:bodyPr>
            <a:normAutofit/>
          </a:bodyPr>
          <a:lstStyle/>
          <a:p>
            <a:pPr algn="ctr"/>
            <a:r>
              <a:rPr lang="pl-PL" sz="4000" dirty="0"/>
              <a:t>Pomagamy rodzicom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030" y="2250281"/>
            <a:ext cx="4959318" cy="3678237"/>
          </a:xfrm>
          <a:prstGeom prst="rect">
            <a:avLst/>
          </a:prstGeom>
          <a:solidFill>
            <a:schemeClr val="bg1"/>
          </a:solidFill>
          <a:ln w="19050">
            <a:solidFill>
              <a:srgbClr val="D2D74B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Plakat - Pomoc w domu - Scenariusze zajęć i artykuły - Miesięcznik ...">
            <a:extLst>
              <a:ext uri="{FF2B5EF4-FFF2-40B4-BE49-F238E27FC236}">
                <a16:creationId xmlns:a16="http://schemas.microsoft.com/office/drawing/2014/main" id="{2F90C409-FC76-4E95-8AB4-788AE20EE0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2678" y="2416047"/>
            <a:ext cx="4468022" cy="3346704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AC454F-92E9-4A9C-846C-669737360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0703" y="2228850"/>
            <a:ext cx="5028928" cy="3699669"/>
          </a:xfrm>
        </p:spPr>
        <p:txBody>
          <a:bodyPr anchor="ctr">
            <a:normAutofit/>
          </a:bodyPr>
          <a:lstStyle/>
          <a:p>
            <a:pPr>
              <a:buClr>
                <a:srgbClr val="D2D74B"/>
              </a:buClr>
            </a:pPr>
            <a:r>
              <a:rPr lang="pl-PL" sz="1800"/>
              <a:t>Małe dzieci zwykle chętnie pomagają rodzicom w drobnych pracach domowych. Przyjął się pogląd, że dziewczynkę prędzej można zastać w kuchni obok mamy, a chłopca w garażu w towarzystwie taty, np. przy naprawianiu roweru. To jednak stereotyp. Wielu chłopców interesuje się przyrządzaniem potraw, komponowaniem sałatek i deserów. Potraﬁą zadziwić domowników inwencją przy organizowaniu przyjęć. Takie talenty u dziewczynek traktuje się jako coś typowego dla ich płci. Podział ról ze względu na płeć uległ jednak przeobrażeniom. </a:t>
            </a:r>
          </a:p>
        </p:txBody>
      </p:sp>
    </p:spTree>
    <p:extLst>
      <p:ext uri="{BB962C8B-B14F-4D97-AF65-F5344CB8AC3E}">
        <p14:creationId xmlns:p14="http://schemas.microsoft.com/office/powerpoint/2010/main" val="1706311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28D1E49-2A21-4A83-A0E0-FB1597B4B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88B852E-5494-418B-A833-75CF016A9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4" name="Freeform 5">
              <a:extLst>
                <a:ext uri="{FF2B5EF4-FFF2-40B4-BE49-F238E27FC236}">
                  <a16:creationId xmlns:a16="http://schemas.microsoft.com/office/drawing/2014/main" id="{DF31E3C1-1A46-4329-9F80-B576692FE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id="{294B4592-99CA-47B1-816F-CE2D44F65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">
              <a:extLst>
                <a:ext uri="{FF2B5EF4-FFF2-40B4-BE49-F238E27FC236}">
                  <a16:creationId xmlns:a16="http://schemas.microsoft.com/office/drawing/2014/main" id="{BF690E4C-72F8-4AC5-AF99-562763CC6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">
              <a:extLst>
                <a:ext uri="{FF2B5EF4-FFF2-40B4-BE49-F238E27FC236}">
                  <a16:creationId xmlns:a16="http://schemas.microsoft.com/office/drawing/2014/main" id="{F834CDD4-CAB8-4ACC-9AAC-5399C743DE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9">
              <a:extLst>
                <a:ext uri="{FF2B5EF4-FFF2-40B4-BE49-F238E27FC236}">
                  <a16:creationId xmlns:a16="http://schemas.microsoft.com/office/drawing/2014/main" id="{1AEB045A-6821-475B-A28E-047437ABE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0">
              <a:extLst>
                <a:ext uri="{FF2B5EF4-FFF2-40B4-BE49-F238E27FC236}">
                  <a16:creationId xmlns:a16="http://schemas.microsoft.com/office/drawing/2014/main" id="{D9B790C0-3D34-4626-BAFB-6EB473F40C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1">
              <a:extLst>
                <a:ext uri="{FF2B5EF4-FFF2-40B4-BE49-F238E27FC236}">
                  <a16:creationId xmlns:a16="http://schemas.microsoft.com/office/drawing/2014/main" id="{EDA4D87F-91A4-4628-9A6E-F01820A7E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2">
              <a:extLst>
                <a:ext uri="{FF2B5EF4-FFF2-40B4-BE49-F238E27FC236}">
                  <a16:creationId xmlns:a16="http://schemas.microsoft.com/office/drawing/2014/main" id="{045DAB88-124C-459C-A889-DAE9C9BE2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3">
              <a:extLst>
                <a:ext uri="{FF2B5EF4-FFF2-40B4-BE49-F238E27FC236}">
                  <a16:creationId xmlns:a16="http://schemas.microsoft.com/office/drawing/2014/main" id="{85D44010-1DAA-4CAC-B83F-7E3E8C455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4">
              <a:extLst>
                <a:ext uri="{FF2B5EF4-FFF2-40B4-BE49-F238E27FC236}">
                  <a16:creationId xmlns:a16="http://schemas.microsoft.com/office/drawing/2014/main" id="{E8C01D66-5C93-4A2E-AA74-DE97574EA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5">
              <a:extLst>
                <a:ext uri="{FF2B5EF4-FFF2-40B4-BE49-F238E27FC236}">
                  <a16:creationId xmlns:a16="http://schemas.microsoft.com/office/drawing/2014/main" id="{E2E1A6E1-6C4A-47D3-81E2-9F8624F1BB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6">
              <a:extLst>
                <a:ext uri="{FF2B5EF4-FFF2-40B4-BE49-F238E27FC236}">
                  <a16:creationId xmlns:a16="http://schemas.microsoft.com/office/drawing/2014/main" id="{3E849CB5-4526-49DC-B77B-A20FDB7FF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7">
              <a:extLst>
                <a:ext uri="{FF2B5EF4-FFF2-40B4-BE49-F238E27FC236}">
                  <a16:creationId xmlns:a16="http://schemas.microsoft.com/office/drawing/2014/main" id="{5A18C8A4-FB2A-44C1-93D3-26C6DDFE0C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8">
              <a:extLst>
                <a:ext uri="{FF2B5EF4-FFF2-40B4-BE49-F238E27FC236}">
                  <a16:creationId xmlns:a16="http://schemas.microsoft.com/office/drawing/2014/main" id="{85D014FD-8C5A-4071-B19E-4910AAB61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9">
              <a:extLst>
                <a:ext uri="{FF2B5EF4-FFF2-40B4-BE49-F238E27FC236}">
                  <a16:creationId xmlns:a16="http://schemas.microsoft.com/office/drawing/2014/main" id="{A37D7262-3596-4026-9AD4-E94332E52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0">
              <a:extLst>
                <a:ext uri="{FF2B5EF4-FFF2-40B4-BE49-F238E27FC236}">
                  <a16:creationId xmlns:a16="http://schemas.microsoft.com/office/drawing/2014/main" id="{187E37E0-AAC3-4B33-AF36-334ACCBD33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1">
              <a:extLst>
                <a:ext uri="{FF2B5EF4-FFF2-40B4-BE49-F238E27FC236}">
                  <a16:creationId xmlns:a16="http://schemas.microsoft.com/office/drawing/2014/main" id="{409758BB-8A0E-4BEB-BC0C-F410AD98C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2">
              <a:extLst>
                <a:ext uri="{FF2B5EF4-FFF2-40B4-BE49-F238E27FC236}">
                  <a16:creationId xmlns:a16="http://schemas.microsoft.com/office/drawing/2014/main" id="{97C4EFE2-9D25-4978-BD9A-873B49270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3">
              <a:extLst>
                <a:ext uri="{FF2B5EF4-FFF2-40B4-BE49-F238E27FC236}">
                  <a16:creationId xmlns:a16="http://schemas.microsoft.com/office/drawing/2014/main" id="{9CCAF82A-A0E0-4B55-A97B-EFFAE79AF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4">
              <a:extLst>
                <a:ext uri="{FF2B5EF4-FFF2-40B4-BE49-F238E27FC236}">
                  <a16:creationId xmlns:a16="http://schemas.microsoft.com/office/drawing/2014/main" id="{4F800DD8-3954-4F73-8807-16F1CFAC1E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5">
              <a:extLst>
                <a:ext uri="{FF2B5EF4-FFF2-40B4-BE49-F238E27FC236}">
                  <a16:creationId xmlns:a16="http://schemas.microsoft.com/office/drawing/2014/main" id="{84E1C91A-4B06-4852-918C-6380FA98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FE1512F3-6365-40BA-A32C-6A76AF9D9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795527"/>
            <a:ext cx="10488547" cy="1190912"/>
          </a:xfrm>
        </p:spPr>
        <p:txBody>
          <a:bodyPr>
            <a:normAutofit/>
          </a:bodyPr>
          <a:lstStyle/>
          <a:p>
            <a:pPr algn="ctr"/>
            <a:r>
              <a:rPr lang="pl-PL" sz="4000" dirty="0"/>
              <a:t>Kobiety i mężczyźni różnią się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030" y="2250281"/>
            <a:ext cx="4959318" cy="3678237"/>
          </a:xfrm>
          <a:prstGeom prst="rect">
            <a:avLst/>
          </a:prstGeom>
          <a:solidFill>
            <a:schemeClr val="bg1"/>
          </a:solidFill>
          <a:ln w="19050">
            <a:solidFill>
              <a:srgbClr val="05DD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Mężczyzna i kobieta sylwetki Clip Art Free Download">
            <a:extLst>
              <a:ext uri="{FF2B5EF4-FFF2-40B4-BE49-F238E27FC236}">
                <a16:creationId xmlns:a16="http://schemas.microsoft.com/office/drawing/2014/main" id="{7D931313-4424-4F74-AE63-805F33C9C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257" y="2442978"/>
            <a:ext cx="4626864" cy="3292841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ADE7AB-0E5F-41E1-8B03-A5CFB4324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0703" y="2228850"/>
            <a:ext cx="5028928" cy="3699669"/>
          </a:xfrm>
        </p:spPr>
        <p:txBody>
          <a:bodyPr anchor="ctr">
            <a:normAutofit/>
          </a:bodyPr>
          <a:lstStyle/>
          <a:p>
            <a:pPr>
              <a:buClr>
                <a:srgbClr val="05DDFF"/>
              </a:buClr>
            </a:pPr>
            <a:r>
              <a:rPr lang="pl-PL" sz="1800" dirty="0"/>
              <a:t>Kobiety i mężczyźni różnią się nie tylko budową anatomiczno</a:t>
            </a:r>
            <a:br>
              <a:rPr lang="pl-PL" sz="1800" dirty="0"/>
            </a:br>
            <a:r>
              <a:rPr lang="pl-PL" sz="1800" dirty="0"/>
              <a:t>-ﬁzjologiczną układu rozrodczego. Tych cech jest o wiele więcej. Najbardziej widoczne to: inna sylwetka i proporcje ciała, inny tembr głosu, piersi u kobiety, grdyka i zarost twarzy u mężczyzny.</a:t>
            </a:r>
          </a:p>
          <a:p>
            <a:pPr>
              <a:buClr>
                <a:srgbClr val="05DDFF"/>
              </a:buClr>
            </a:pPr>
            <a:r>
              <a:rPr lang="pl-PL" sz="1800" dirty="0"/>
              <a:t>Płciowość związana jest także z ludzką psychiką. Kobiety inaczej niż mężczyźni postrzegają i przeżywają świat. Uważa się, że mężczyźni są bardziej nastawieni na zdobywanie i współzawodnictwo. Kobiety zaś są bardziej skłonne do współpracy i negocjowania. </a:t>
            </a:r>
          </a:p>
        </p:txBody>
      </p:sp>
    </p:spTree>
    <p:extLst>
      <p:ext uri="{BB962C8B-B14F-4D97-AF65-F5344CB8AC3E}">
        <p14:creationId xmlns:p14="http://schemas.microsoft.com/office/powerpoint/2010/main" val="3247857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8CAE4AE-A9DF-45AF-9A9C-1712BC634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C272060-BC98-4C91-A58F-4DFEC566C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4" name="Freeform 5">
              <a:extLst>
                <a:ext uri="{FF2B5EF4-FFF2-40B4-BE49-F238E27FC236}">
                  <a16:creationId xmlns:a16="http://schemas.microsoft.com/office/drawing/2014/main" id="{8BA2DCB9-0DC0-4109-B2A2-56896E35E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id="{64A33555-1142-4AD7-8084-1A99422A1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">
              <a:extLst>
                <a:ext uri="{FF2B5EF4-FFF2-40B4-BE49-F238E27FC236}">
                  <a16:creationId xmlns:a16="http://schemas.microsoft.com/office/drawing/2014/main" id="{BC6E4081-1A88-453E-8CCF-B97B0CE20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">
              <a:extLst>
                <a:ext uri="{FF2B5EF4-FFF2-40B4-BE49-F238E27FC236}">
                  <a16:creationId xmlns:a16="http://schemas.microsoft.com/office/drawing/2014/main" id="{5B7E0935-6EE8-4C61-AED5-09B9A2A99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9">
              <a:extLst>
                <a:ext uri="{FF2B5EF4-FFF2-40B4-BE49-F238E27FC236}">
                  <a16:creationId xmlns:a16="http://schemas.microsoft.com/office/drawing/2014/main" id="{EB962BD6-C878-48FF-A75E-DCC7BDA3C3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0">
              <a:extLst>
                <a:ext uri="{FF2B5EF4-FFF2-40B4-BE49-F238E27FC236}">
                  <a16:creationId xmlns:a16="http://schemas.microsoft.com/office/drawing/2014/main" id="{CABF3786-BDE1-4FE5-9967-F6B6131A2C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1">
              <a:extLst>
                <a:ext uri="{FF2B5EF4-FFF2-40B4-BE49-F238E27FC236}">
                  <a16:creationId xmlns:a16="http://schemas.microsoft.com/office/drawing/2014/main" id="{4969707A-C75E-4F7F-A5C2-2991C6547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2">
              <a:extLst>
                <a:ext uri="{FF2B5EF4-FFF2-40B4-BE49-F238E27FC236}">
                  <a16:creationId xmlns:a16="http://schemas.microsoft.com/office/drawing/2014/main" id="{0E293989-8389-48CD-85D3-CAEFD5E96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3">
              <a:extLst>
                <a:ext uri="{FF2B5EF4-FFF2-40B4-BE49-F238E27FC236}">
                  <a16:creationId xmlns:a16="http://schemas.microsoft.com/office/drawing/2014/main" id="{8DCF1E8B-9247-45E2-8641-90DA9F7D52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4">
              <a:extLst>
                <a:ext uri="{FF2B5EF4-FFF2-40B4-BE49-F238E27FC236}">
                  <a16:creationId xmlns:a16="http://schemas.microsoft.com/office/drawing/2014/main" id="{48DF418F-91AD-4E55-AF3B-F28FF4596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5">
              <a:extLst>
                <a:ext uri="{FF2B5EF4-FFF2-40B4-BE49-F238E27FC236}">
                  <a16:creationId xmlns:a16="http://schemas.microsoft.com/office/drawing/2014/main" id="{EDBF35BD-D1DA-49B1-AE30-289189DACD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6">
              <a:extLst>
                <a:ext uri="{FF2B5EF4-FFF2-40B4-BE49-F238E27FC236}">
                  <a16:creationId xmlns:a16="http://schemas.microsoft.com/office/drawing/2014/main" id="{69198BEC-A3B6-4562-AB0F-3E7760026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7">
              <a:extLst>
                <a:ext uri="{FF2B5EF4-FFF2-40B4-BE49-F238E27FC236}">
                  <a16:creationId xmlns:a16="http://schemas.microsoft.com/office/drawing/2014/main" id="{9AB30D45-77AB-4323-83A2-1A637D07D5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8">
              <a:extLst>
                <a:ext uri="{FF2B5EF4-FFF2-40B4-BE49-F238E27FC236}">
                  <a16:creationId xmlns:a16="http://schemas.microsoft.com/office/drawing/2014/main" id="{D1AD137E-7B63-434C-9D0D-5A64BB496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9">
              <a:extLst>
                <a:ext uri="{FF2B5EF4-FFF2-40B4-BE49-F238E27FC236}">
                  <a16:creationId xmlns:a16="http://schemas.microsoft.com/office/drawing/2014/main" id="{8B32BE2D-36DC-4BD0-952E-8FE32A70DB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0">
              <a:extLst>
                <a:ext uri="{FF2B5EF4-FFF2-40B4-BE49-F238E27FC236}">
                  <a16:creationId xmlns:a16="http://schemas.microsoft.com/office/drawing/2014/main" id="{930295E0-AD01-4DB0-9829-AD91BED608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1">
              <a:extLst>
                <a:ext uri="{FF2B5EF4-FFF2-40B4-BE49-F238E27FC236}">
                  <a16:creationId xmlns:a16="http://schemas.microsoft.com/office/drawing/2014/main" id="{29807E74-6BFD-4EA7-B3F3-92C0728A7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2">
              <a:extLst>
                <a:ext uri="{FF2B5EF4-FFF2-40B4-BE49-F238E27FC236}">
                  <a16:creationId xmlns:a16="http://schemas.microsoft.com/office/drawing/2014/main" id="{C9EDBF49-4B87-4B6F-BEE6-DDC4A63CE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3">
              <a:extLst>
                <a:ext uri="{FF2B5EF4-FFF2-40B4-BE49-F238E27FC236}">
                  <a16:creationId xmlns:a16="http://schemas.microsoft.com/office/drawing/2014/main" id="{7738C468-1405-4ED9-8392-F93FA995EE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4">
              <a:extLst>
                <a:ext uri="{FF2B5EF4-FFF2-40B4-BE49-F238E27FC236}">
                  <a16:creationId xmlns:a16="http://schemas.microsoft.com/office/drawing/2014/main" id="{F16402CF-F511-450A-8584-8C8A5B7E9D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5">
              <a:extLst>
                <a:ext uri="{FF2B5EF4-FFF2-40B4-BE49-F238E27FC236}">
                  <a16:creationId xmlns:a16="http://schemas.microsoft.com/office/drawing/2014/main" id="{85E5B49A-CFC2-4019-9BA6-528095F788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E096B278-3912-4DD5-A1DF-8DE5190E1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686" y="795527"/>
            <a:ext cx="4123738" cy="1433323"/>
          </a:xfrm>
        </p:spPr>
        <p:txBody>
          <a:bodyPr>
            <a:normAutofit/>
          </a:bodyPr>
          <a:lstStyle/>
          <a:p>
            <a:r>
              <a:rPr lang="pl-PL" sz="3200" dirty="0"/>
              <a:t>Płciowość związana jest także z ludzką psychiką.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720" y="795527"/>
            <a:ext cx="5970638" cy="5248847"/>
          </a:xfrm>
          <a:prstGeom prst="rect">
            <a:avLst/>
          </a:prstGeom>
          <a:solidFill>
            <a:schemeClr val="bg1"/>
          </a:solidFill>
          <a:ln w="19050">
            <a:solidFill>
              <a:srgbClr val="EDAF4A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Businessman And Businesswoman Standing Stock Vector - Illustration ...">
            <a:extLst>
              <a:ext uri="{FF2B5EF4-FFF2-40B4-BE49-F238E27FC236}">
                <a16:creationId xmlns:a16="http://schemas.microsoft.com/office/drawing/2014/main" id="{FB70B548-60F4-4699-BE3A-6F9DA1BB78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3303" y="960214"/>
            <a:ext cx="4919472" cy="4919472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888E64-4DE3-4291-9BA5-A59B2E6C5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3817" y="2338388"/>
            <a:ext cx="4099607" cy="3678237"/>
          </a:xfrm>
        </p:spPr>
        <p:txBody>
          <a:bodyPr anchor="ctr">
            <a:normAutofit/>
          </a:bodyPr>
          <a:lstStyle/>
          <a:p>
            <a:pPr>
              <a:buClr>
                <a:srgbClr val="EDAF4A"/>
              </a:buClr>
            </a:pPr>
            <a:r>
              <a:rPr lang="pl-PL" sz="1800" dirty="0"/>
              <a:t>Kobiety inaczej niż mężczyźni postrzegają i przeżywają świat. Uważa się, że mężczyźni są bardziej nastawieni na zdobywanie i współzawodnictwo. Kobiety zaś są bardziej skłonne do współpracy i negocjowania. Trzeba jednak podkreślić, że sztywny podział na cechy męskie i żeńskie nie sprawdza się. Spotykamy przedsiębiorcze, dynamiczne w swoich dążeniach oraz działaniach kobiety i mężczyzn o przeciwnych cechach. </a:t>
            </a:r>
          </a:p>
        </p:txBody>
      </p:sp>
    </p:spTree>
    <p:extLst>
      <p:ext uri="{BB962C8B-B14F-4D97-AF65-F5344CB8AC3E}">
        <p14:creationId xmlns:p14="http://schemas.microsoft.com/office/powerpoint/2010/main" val="47261236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762</Words>
  <Application>Microsoft Office PowerPoint</Application>
  <PresentationFormat>Panoramiczny</PresentationFormat>
  <Paragraphs>25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Rockwell</vt:lpstr>
      <vt:lpstr>Motyw pakietu Office</vt:lpstr>
      <vt:lpstr>prezentacja</vt:lpstr>
      <vt:lpstr>Człowiek istota płciowa. </vt:lpstr>
      <vt:lpstr>rodzaj żeński i męski w języku polskim</vt:lpstr>
      <vt:lpstr>„on” czy „ona”</vt:lpstr>
      <vt:lpstr>Zabawy chłopców</vt:lpstr>
      <vt:lpstr>Zabawy dziewczynek</vt:lpstr>
      <vt:lpstr>Pomagamy rodzicom</vt:lpstr>
      <vt:lpstr>Kobiety i mężczyźni różnią się</vt:lpstr>
      <vt:lpstr>Płciowość związana jest także z ludzką psychiką.</vt:lpstr>
      <vt:lpstr>Zamienne role w życiu osobistym</vt:lpstr>
      <vt:lpstr>Równouprawnienie kobiet i mężczyzn</vt:lpstr>
      <vt:lpstr>Zadanie dla ciebie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Człowiek istota płciowa. </dc:title>
  <dc:creator>Mateusz Szweda</dc:creator>
  <cp:lastModifiedBy>Mateusz Szweda</cp:lastModifiedBy>
  <cp:revision>4</cp:revision>
  <dcterms:created xsi:type="dcterms:W3CDTF">2020-04-21T13:36:25Z</dcterms:created>
  <dcterms:modified xsi:type="dcterms:W3CDTF">2020-04-21T14:00:52Z</dcterms:modified>
</cp:coreProperties>
</file>